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29"/>
  </p:notesMasterIdLst>
  <p:sldIdLst>
    <p:sldId id="422" r:id="rId3"/>
    <p:sldId id="452" r:id="rId4"/>
    <p:sldId id="357" r:id="rId5"/>
    <p:sldId id="367" r:id="rId6"/>
    <p:sldId id="425" r:id="rId7"/>
    <p:sldId id="403" r:id="rId8"/>
    <p:sldId id="453" r:id="rId9"/>
    <p:sldId id="368" r:id="rId10"/>
    <p:sldId id="322" r:id="rId11"/>
    <p:sldId id="456" r:id="rId12"/>
    <p:sldId id="313" r:id="rId13"/>
    <p:sldId id="371" r:id="rId14"/>
    <p:sldId id="460" r:id="rId15"/>
    <p:sldId id="463" r:id="rId16"/>
    <p:sldId id="464" r:id="rId17"/>
    <p:sldId id="466" r:id="rId18"/>
    <p:sldId id="461" r:id="rId19"/>
    <p:sldId id="462" r:id="rId20"/>
    <p:sldId id="467" r:id="rId21"/>
    <p:sldId id="469" r:id="rId22"/>
    <p:sldId id="373" r:id="rId23"/>
    <p:sldId id="470" r:id="rId24"/>
    <p:sldId id="471" r:id="rId25"/>
    <p:sldId id="468" r:id="rId26"/>
    <p:sldId id="434" r:id="rId27"/>
    <p:sldId id="4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68"/>
    <a:srgbClr val="1C82FF"/>
    <a:srgbClr val="FFFFFF"/>
    <a:srgbClr val="EC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A3210-C79D-3C8C-B128-45B8F7BBA9E6}" v="2218" vWet="2219" dt="2024-01-19T07:57:47.559"/>
    <p1510:client id="{8676F3AC-A757-ABC1-9A87-8DEAC5AC77FC}" v="194" dt="2024-01-19T08:52:49.819"/>
    <p1510:client id="{8A6849D9-495F-4F08-B80F-5044008F319F}" v="2945" dt="2024-01-19T12:10:44.239"/>
    <p1510:client id="{B24919EA-7E2B-1321-3106-A6E82B45231E}" v="787" dt="2024-01-19T05:26:45.696"/>
    <p1510:client id="{C7F0B6F6-5125-7200-4B33-6B42BE2F309D}" v="38" dt="2024-01-19T11:41:40.126"/>
    <p1510:client id="{E5C0050F-D715-B478-3402-163E5B432C5C}" v="1550" dt="2024-01-19T03:57:44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>
        <p:scale>
          <a:sx n="75" d="100"/>
          <a:sy n="75" d="100"/>
        </p:scale>
        <p:origin x="946" y="202"/>
      </p:cViewPr>
      <p:guideLst>
        <p:guide orient="horz" pos="25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47EDC-DDFE-DA95-3720-A71137B7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046A4BB-7FE9-16A7-2943-BA82FC8C8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57F97999-F1B0-9E41-227D-BD7EDCEEC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1A16B5C-F213-DECE-2C12-4CC6F9FF9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4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79F7E-85F5-2685-99B3-B3056C431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3AD20-84DD-DD59-4976-8C1F812BF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B2289-15B1-E84C-CA01-9AB5D9CD4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949C8-AF9F-99C8-96E3-40DF72606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AF669-45CB-0ED1-EC60-30BBD401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2C205-77BA-0665-818C-D9CA35880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8D34A-AEA6-0837-329C-6F6B2A6A8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F70CE-FDFC-904E-80FF-9FEA19E78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00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21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B940E-0122-4991-DD31-CD5D010D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076DA-AEF4-76F3-26D9-F16B9B4BB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90DDD1-A72A-3606-1442-0143F464D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65087-2372-3106-ABA2-C7688A060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0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B940E-0122-4991-DD31-CD5D010D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076DA-AEF4-76F3-26D9-F16B9B4BB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90DDD1-A72A-3606-1442-0143F464D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65087-2372-3106-ABA2-C7688A060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F64B5-DF62-D357-5CD9-C13CB306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EE263-07AA-5274-39A5-CA819833D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3CBFB-8DCB-0296-9618-058A07FD6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56D14-04B9-08D1-5F36-2AC2E640A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4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0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55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2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4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7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17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22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1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947F1628-3750-178E-A0C0-4A91F7E3DDF1}"/>
              </a:ext>
            </a:extLst>
          </p:cNvPr>
          <p:cNvSpPr/>
          <p:nvPr/>
        </p:nvSpPr>
        <p:spPr>
          <a:xfrm>
            <a:off x="0" y="0"/>
            <a:ext cx="12191997" cy="685799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49BF7-D4C1-2C6C-B329-C63B1D41C623}"/>
              </a:ext>
            </a:extLst>
          </p:cNvPr>
          <p:cNvSpPr/>
          <p:nvPr/>
        </p:nvSpPr>
        <p:spPr>
          <a:xfrm>
            <a:off x="5359884" y="5129872"/>
            <a:ext cx="6832115" cy="17281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FDF72-62A7-4C97-B352-59C174B6D9CD}"/>
              </a:ext>
            </a:extLst>
          </p:cNvPr>
          <p:cNvSpPr txBox="1"/>
          <p:nvPr/>
        </p:nvSpPr>
        <p:spPr>
          <a:xfrm>
            <a:off x="6096000" y="768405"/>
            <a:ext cx="600927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pt-PT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PerfectPitch</a:t>
            </a:r>
            <a:r>
              <a:rPr lang="pt-PT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– Online Melody </a:t>
            </a:r>
            <a:r>
              <a:rPr lang="pt-PT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Identifier</a:t>
            </a:r>
            <a:endParaRPr lang="en-US" dirty="0"/>
          </a:p>
        </p:txBody>
      </p:sp>
      <p:grpSp>
        <p:nvGrpSpPr>
          <p:cNvPr id="50" name="Group 73">
            <a:extLst>
              <a:ext uri="{FF2B5EF4-FFF2-40B4-BE49-F238E27FC236}">
                <a16:creationId xmlns:a16="http://schemas.microsoft.com/office/drawing/2014/main" id="{89403473-E53C-495A-AE70-62AD9C2B85BE}"/>
              </a:ext>
            </a:extLst>
          </p:cNvPr>
          <p:cNvGrpSpPr/>
          <p:nvPr/>
        </p:nvGrpSpPr>
        <p:grpSpPr>
          <a:xfrm>
            <a:off x="5556958" y="5303184"/>
            <a:ext cx="2880431" cy="1107996"/>
            <a:chOff x="2551705" y="4283314"/>
            <a:chExt cx="2357002" cy="11079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4FB04FA-C58E-474D-B8FE-233ACCC07AAF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/>
                <a:t>Eng. Eletrotécnica e de Computadores, Faculdade de Engenharia da Universidade do Porto </a:t>
              </a:r>
            </a:p>
            <a:p>
              <a:r>
                <a:rPr lang="pt-PT" sz="1200" dirty="0"/>
                <a:t>Porto, Portugal, up20190705@up.pt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F6A783-07C9-4162-82E8-04F6BCE12AF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André de Azevedo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Barata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73">
            <a:extLst>
              <a:ext uri="{FF2B5EF4-FFF2-40B4-BE49-F238E27FC236}">
                <a16:creationId xmlns:a16="http://schemas.microsoft.com/office/drawing/2014/main" id="{8716FD0B-C3AE-4B34-BB1F-6DF15A9CB795}"/>
              </a:ext>
            </a:extLst>
          </p:cNvPr>
          <p:cNvGrpSpPr/>
          <p:nvPr/>
        </p:nvGrpSpPr>
        <p:grpSpPr>
          <a:xfrm>
            <a:off x="8679604" y="5303184"/>
            <a:ext cx="2880431" cy="1107996"/>
            <a:chOff x="2551705" y="4283314"/>
            <a:chExt cx="2357002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E99787-D4EE-4315-A127-3ED146C4F2C6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/>
                <a:t>Eng. Eletrotécnica e de Computadores, Faculdade de Engenharia da Universidade do Porto </a:t>
              </a:r>
            </a:p>
            <a:p>
              <a:r>
                <a:rPr lang="pt-PT" sz="1200" dirty="0"/>
                <a:t>Porto, Portugal, up201905318@up.pt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67BD9A-995F-400A-BD8C-4FEB5B7F95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André Nogueira Soares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0C32CAA3-A557-A337-1180-AAD29A3305B9}"/>
              </a:ext>
            </a:extLst>
          </p:cNvPr>
          <p:cNvSpPr/>
          <p:nvPr/>
        </p:nvSpPr>
        <p:spPr>
          <a:xfrm rot="5400000">
            <a:off x="8623410" y="1561285"/>
            <a:ext cx="69627" cy="70675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BE4AA0-AE1A-1375-817E-F66A5066718B}"/>
              </a:ext>
            </a:extLst>
          </p:cNvPr>
          <p:cNvSpPr/>
          <p:nvPr/>
        </p:nvSpPr>
        <p:spPr>
          <a:xfrm>
            <a:off x="5290258" y="4932218"/>
            <a:ext cx="69627" cy="192578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59C952EF-386B-5431-2FD8-E5FCAFB012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3" t="9703" r="11203" b="321"/>
          <a:stretch/>
        </p:blipFill>
        <p:spPr>
          <a:xfrm>
            <a:off x="0" y="0"/>
            <a:ext cx="6504010" cy="6858000"/>
          </a:xfrm>
        </p:spPr>
      </p:pic>
      <p:pic>
        <p:nvPicPr>
          <p:cNvPr id="63" name="Picture 62" descr="A black background with a black square">
            <a:extLst>
              <a:ext uri="{FF2B5EF4-FFF2-40B4-BE49-F238E27FC236}">
                <a16:creationId xmlns:a16="http://schemas.microsoft.com/office/drawing/2014/main" id="{417317BB-6910-2E05-BEA4-D43648AED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E46CDD2-9D0C-554E-B5A2-16CEEB6923CC}"/>
              </a:ext>
            </a:extLst>
          </p:cNvPr>
          <p:cNvGrpSpPr/>
          <p:nvPr/>
        </p:nvGrpSpPr>
        <p:grpSpPr>
          <a:xfrm>
            <a:off x="6880262" y="2441380"/>
            <a:ext cx="5051592" cy="683192"/>
            <a:chOff x="6697145" y="2376131"/>
            <a:chExt cx="5051592" cy="6831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A412E0-FB35-49AA-9599-C33626282628}"/>
                </a:ext>
              </a:extLst>
            </p:cNvPr>
            <p:cNvSpPr txBox="1"/>
            <p:nvPr/>
          </p:nvSpPr>
          <p:spPr>
            <a:xfrm>
              <a:off x="6697145" y="2412991"/>
              <a:ext cx="505159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pt-PT" b="1" dirty="0">
                  <a:solidFill>
                    <a:schemeClr val="accent3"/>
                  </a:solidFill>
                  <a:cs typeface="Arial"/>
                </a:rPr>
                <a:t>Computacional Áudio – 2     </a:t>
              </a:r>
              <a:r>
                <a:rPr lang="pt-PT" b="1" dirty="0" err="1">
                  <a:solidFill>
                    <a:schemeClr val="accent3"/>
                  </a:solidFill>
                  <a:cs typeface="Arial"/>
                </a:rPr>
                <a:t>of</a:t>
              </a:r>
              <a:r>
                <a:rPr lang="pt-PT" b="1" dirty="0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en-US" b="1" dirty="0">
                  <a:solidFill>
                    <a:schemeClr val="accent3"/>
                  </a:solidFill>
                  <a:cs typeface="Arial"/>
                </a:rPr>
                <a:t>Master in Electrical and Computer Engineering</a:t>
              </a:r>
              <a:endParaRPr lang="en-GB" altLang="ko-KR" dirty="0">
                <a:solidFill>
                  <a:schemeClr val="accent3"/>
                </a:solidFill>
                <a:cs typeface="Arial"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E08313E-D0E9-29E4-5DE3-EFEA7CEC5841}"/>
                </a:ext>
              </a:extLst>
            </p:cNvPr>
            <p:cNvSpPr txBox="1"/>
            <p:nvPr/>
          </p:nvSpPr>
          <p:spPr>
            <a:xfrm>
              <a:off x="9428085" y="2376131"/>
              <a:ext cx="577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pt-PT" sz="1200" b="1" dirty="0" err="1">
                  <a:solidFill>
                    <a:schemeClr val="accent3"/>
                  </a:solidFill>
                  <a:cs typeface="Arial"/>
                </a:rPr>
                <a:t>nd</a:t>
              </a:r>
              <a:r>
                <a:rPr lang="pt-PT" sz="1200" b="1" dirty="0">
                  <a:solidFill>
                    <a:schemeClr val="accent3"/>
                  </a:solidFill>
                  <a:cs typeface="Arial"/>
                </a:rPr>
                <a:t>.</a:t>
              </a:r>
              <a:endParaRPr lang="pt-PT" dirty="0"/>
            </a:p>
          </p:txBody>
        </p:sp>
      </p:grpSp>
      <p:sp>
        <p:nvSpPr>
          <p:cNvPr id="10" name="TextBox 51">
            <a:extLst>
              <a:ext uri="{FF2B5EF4-FFF2-40B4-BE49-F238E27FC236}">
                <a16:creationId xmlns:a16="http://schemas.microsoft.com/office/drawing/2014/main" id="{B8D8D6A8-BC9A-9DF6-F5AC-0F6C0A2ED626}"/>
              </a:ext>
            </a:extLst>
          </p:cNvPr>
          <p:cNvSpPr txBox="1"/>
          <p:nvPr/>
        </p:nvSpPr>
        <p:spPr>
          <a:xfrm>
            <a:off x="8412904" y="4755159"/>
            <a:ext cx="404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Professor Doctor </a:t>
            </a:r>
            <a:r>
              <a:rPr lang="pt-P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Diamantino Rui da Silva Freitas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71C05F2E-224E-6F19-6089-959A3C74AD3A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076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05A3A7C6-D5A3-020C-6F28-0ED4DB4B9EDD}"/>
              </a:ext>
            </a:extLst>
          </p:cNvPr>
          <p:cNvGrpSpPr/>
          <p:nvPr/>
        </p:nvGrpSpPr>
        <p:grpSpPr>
          <a:xfrm>
            <a:off x="481838" y="1813996"/>
            <a:ext cx="5997105" cy="4557555"/>
            <a:chOff x="5684371" y="1996243"/>
            <a:chExt cx="5997105" cy="4557555"/>
          </a:xfrm>
        </p:grpSpPr>
        <p:grpSp>
          <p:nvGrpSpPr>
            <p:cNvPr id="9" name="Group 63">
              <a:extLst>
                <a:ext uri="{FF2B5EF4-FFF2-40B4-BE49-F238E27FC236}">
                  <a16:creationId xmlns:a16="http://schemas.microsoft.com/office/drawing/2014/main" id="{931EB640-9803-4FC0-806B-A3408B0932C9}"/>
                </a:ext>
              </a:extLst>
            </p:cNvPr>
            <p:cNvGrpSpPr/>
            <p:nvPr/>
          </p:nvGrpSpPr>
          <p:grpSpPr>
            <a:xfrm>
              <a:off x="5684371" y="4010564"/>
              <a:ext cx="1815812" cy="1661994"/>
              <a:chOff x="3017859" y="4283314"/>
              <a:chExt cx="1890849" cy="166199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2C7ED5-BDDC-4C47-83D0-316575CBFA7D}"/>
                  </a:ext>
                </a:extLst>
              </p:cNvPr>
              <p:cNvSpPr txBox="1"/>
              <p:nvPr/>
            </p:nvSpPr>
            <p:spPr>
              <a:xfrm>
                <a:off x="3021856" y="4560313"/>
                <a:ext cx="1886852" cy="13849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endPara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ctr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lt"/>
                    <a:cs typeface="+mn-lt"/>
                  </a:rPr>
                  <a:t>Compares input rhythmic patterns with predefined templates</a:t>
                </a:r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lt"/>
                    <a:cs typeface="+mn-lt"/>
                  </a:rPr>
                  <a:t>Identify similarities and patterns within the rhythm.</a:t>
                </a:r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1CCA50-7F95-4744-A015-F2E4AFD1E85E}"/>
                  </a:ext>
                </a:extLst>
              </p:cNvPr>
              <p:cNvSpPr txBox="1"/>
              <p:nvPr/>
            </p:nvSpPr>
            <p:spPr>
              <a:xfrm>
                <a:off x="3017859" y="4283314"/>
                <a:ext cx="1870812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1C82FF"/>
                    </a:solidFill>
                    <a:cs typeface="Arial"/>
                  </a:rPr>
                  <a:t>Pattern</a:t>
                </a:r>
                <a:r>
                  <a:rPr lang="en-US" sz="1400" b="1">
                    <a:solidFill>
                      <a:srgbClr val="1C82FF"/>
                    </a:solidFill>
                    <a:ea typeface="+mn-lt"/>
                    <a:cs typeface="+mn-lt"/>
                  </a:rPr>
                  <a:t> Matching</a:t>
                </a:r>
                <a:endParaRPr lang="ko-KR" altLang="en-US" sz="1400" b="1">
                  <a:solidFill>
                    <a:srgbClr val="1C82FF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66">
              <a:extLst>
                <a:ext uri="{FF2B5EF4-FFF2-40B4-BE49-F238E27FC236}">
                  <a16:creationId xmlns:a16="http://schemas.microsoft.com/office/drawing/2014/main" id="{A4382959-A4A0-4C00-841A-E8DDF6569294}"/>
                </a:ext>
              </a:extLst>
            </p:cNvPr>
            <p:cNvGrpSpPr/>
            <p:nvPr/>
          </p:nvGrpSpPr>
          <p:grpSpPr>
            <a:xfrm>
              <a:off x="7760240" y="4891804"/>
              <a:ext cx="1845367" cy="1661994"/>
              <a:chOff x="3017861" y="4283314"/>
              <a:chExt cx="1921626" cy="166199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1113F-2754-4D44-9BAB-5D1A59F4155D}"/>
                  </a:ext>
                </a:extLst>
              </p:cNvPr>
              <p:cNvSpPr txBox="1"/>
              <p:nvPr/>
            </p:nvSpPr>
            <p:spPr>
              <a:xfrm>
                <a:off x="3021853" y="4560313"/>
                <a:ext cx="191763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ctr"/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Deep learning.</a:t>
                </a:r>
              </a:p>
              <a:p>
                <a:pPr algn="ctr"/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Recurrent Neural Networks.</a:t>
                </a:r>
              </a:p>
              <a:p>
                <a:pPr algn="ctr"/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Long Short-Term Memory  Networks.</a:t>
                </a:r>
              </a:p>
              <a:p>
                <a:pPr algn="ctr"/>
                <a:endPara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9A4688-858F-4E23-B94A-87CDD032700E}"/>
                  </a:ext>
                </a:extLst>
              </p:cNvPr>
              <p:cNvSpPr txBox="1"/>
              <p:nvPr/>
            </p:nvSpPr>
            <p:spPr>
              <a:xfrm>
                <a:off x="3017861" y="4283314"/>
                <a:ext cx="19013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>
                    <a:solidFill>
                      <a:schemeClr val="accent2"/>
                    </a:solidFill>
                    <a:cs typeface="Arial" pitchFamily="34" charset="0"/>
                  </a:rPr>
                  <a:t>Machine-Learning</a:t>
                </a:r>
              </a:p>
            </p:txBody>
          </p:sp>
        </p:grpSp>
        <p:grpSp>
          <p:nvGrpSpPr>
            <p:cNvPr id="15" name="Group 69">
              <a:extLst>
                <a:ext uri="{FF2B5EF4-FFF2-40B4-BE49-F238E27FC236}">
                  <a16:creationId xmlns:a16="http://schemas.microsoft.com/office/drawing/2014/main" id="{8FC73F61-D295-4426-9A80-426AA99DE877}"/>
                </a:ext>
              </a:extLst>
            </p:cNvPr>
            <p:cNvGrpSpPr/>
            <p:nvPr/>
          </p:nvGrpSpPr>
          <p:grpSpPr>
            <a:xfrm>
              <a:off x="9865664" y="4010564"/>
              <a:ext cx="1815812" cy="1292662"/>
              <a:chOff x="3017859" y="4283314"/>
              <a:chExt cx="1890849" cy="129266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2F8ECD-9150-411D-86A7-661D982EBB44}"/>
                  </a:ext>
                </a:extLst>
              </p:cNvPr>
              <p:cNvSpPr txBox="1"/>
              <p:nvPr/>
            </p:nvSpPr>
            <p:spPr>
              <a:xfrm>
                <a:off x="3021856" y="4560313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endPara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ctr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lt"/>
                    <a:cs typeface="+mn-lt"/>
                  </a:rPr>
                  <a:t>Analyzing energy and spectral flux to identify discontinuities in the audio data.</a:t>
                </a:r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53CF0D-C009-4CA2-903E-D4B592DDA488}"/>
                  </a:ext>
                </a:extLst>
              </p:cNvPr>
              <p:cNvSpPr txBox="1"/>
              <p:nvPr/>
            </p:nvSpPr>
            <p:spPr>
              <a:xfrm>
                <a:off x="3017859" y="4283314"/>
                <a:ext cx="1870811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400" b="1">
                    <a:solidFill>
                      <a:schemeClr val="accent1"/>
                    </a:solidFill>
                    <a:cs typeface="Arial"/>
                  </a:rPr>
                  <a:t>Onset</a:t>
                </a:r>
                <a:endParaRPr 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25DC44-D27D-4C01-856D-D1975F8FF24A}"/>
                </a:ext>
              </a:extLst>
            </p:cNvPr>
            <p:cNvGrpSpPr/>
            <p:nvPr/>
          </p:nvGrpSpPr>
          <p:grpSpPr>
            <a:xfrm>
              <a:off x="5778400" y="1996243"/>
              <a:ext cx="5793429" cy="2531971"/>
              <a:chOff x="3194998" y="1838057"/>
              <a:chExt cx="5793429" cy="2531971"/>
            </a:xfrm>
          </p:grpSpPr>
          <p:sp>
            <p:nvSpPr>
              <p:cNvPr id="22" name="Oval 76">
                <a:extLst>
                  <a:ext uri="{FF2B5EF4-FFF2-40B4-BE49-F238E27FC236}">
                    <a16:creationId xmlns:a16="http://schemas.microsoft.com/office/drawing/2014/main" id="{DA383D49-CBCF-4830-AEB4-08193473AF01}"/>
                  </a:ext>
                </a:extLst>
              </p:cNvPr>
              <p:cNvSpPr/>
              <p:nvPr/>
            </p:nvSpPr>
            <p:spPr>
              <a:xfrm>
                <a:off x="3194998" y="1838058"/>
                <a:ext cx="1633083" cy="163308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1C8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Oval 79">
                <a:extLst>
                  <a:ext uri="{FF2B5EF4-FFF2-40B4-BE49-F238E27FC236}">
                    <a16:creationId xmlns:a16="http://schemas.microsoft.com/office/drawing/2014/main" id="{027D8A41-F3D6-4403-A0B9-C650057FB6A2}"/>
                  </a:ext>
                </a:extLst>
              </p:cNvPr>
              <p:cNvSpPr/>
              <p:nvPr/>
            </p:nvSpPr>
            <p:spPr>
              <a:xfrm>
                <a:off x="5275170" y="2736944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85">
                <a:extLst>
                  <a:ext uri="{FF2B5EF4-FFF2-40B4-BE49-F238E27FC236}">
                    <a16:creationId xmlns:a16="http://schemas.microsoft.com/office/drawing/2014/main" id="{2246FFD9-26E8-4311-AD18-EB10B776674F}"/>
                  </a:ext>
                </a:extLst>
              </p:cNvPr>
              <p:cNvSpPr/>
              <p:nvPr/>
            </p:nvSpPr>
            <p:spPr>
              <a:xfrm>
                <a:off x="7355343" y="1838057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50FF9B-764D-4A13-9A10-1024FDF2718D}"/>
                </a:ext>
              </a:extLst>
            </p:cNvPr>
            <p:cNvSpPr txBox="1"/>
            <p:nvPr/>
          </p:nvSpPr>
          <p:spPr>
            <a:xfrm>
              <a:off x="6091944" y="2540044"/>
              <a:ext cx="1015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rgbClr val="1C82FF"/>
                  </a:solidFill>
                  <a:cs typeface="Arial" pitchFamily="34" charset="0"/>
                </a:rPr>
                <a:t>3</a:t>
              </a:r>
              <a:endParaRPr lang="ko-KR" altLang="en-US" sz="3200" b="1">
                <a:solidFill>
                  <a:srgbClr val="1C82FF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6724B-1AE9-40A5-9CA5-F7C5191D8725}"/>
                </a:ext>
              </a:extLst>
            </p:cNvPr>
            <p:cNvSpPr txBox="1"/>
            <p:nvPr/>
          </p:nvSpPr>
          <p:spPr>
            <a:xfrm>
              <a:off x="8175202" y="3456514"/>
              <a:ext cx="1015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2"/>
                  </a:solidFill>
                  <a:cs typeface="Arial" pitchFamily="34" charset="0"/>
                </a:rPr>
                <a:t>2</a:t>
              </a:r>
              <a:endParaRPr lang="ko-KR" altLang="en-US" sz="32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C604BB-C6E3-47BE-96A4-2D100EE0F9F3}"/>
                </a:ext>
              </a:extLst>
            </p:cNvPr>
            <p:cNvSpPr txBox="1"/>
            <p:nvPr/>
          </p:nvSpPr>
          <p:spPr>
            <a:xfrm>
              <a:off x="10258460" y="2540044"/>
              <a:ext cx="1015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/>
                  </a:solidFill>
                  <a:cs typeface="Arial" pitchFamily="34" charset="0"/>
                </a:rPr>
                <a:t>1</a:t>
              </a:r>
              <a:endParaRPr lang="ko-KR" altLang="en-US" sz="3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4A51243A-E617-9C4F-9674-208A39E28EBE}"/>
              </a:ext>
            </a:extLst>
          </p:cNvPr>
          <p:cNvSpPr txBox="1">
            <a:spLocks/>
          </p:cNvSpPr>
          <p:nvPr/>
        </p:nvSpPr>
        <p:spPr>
          <a:xfrm>
            <a:off x="7599915" y="130463"/>
            <a:ext cx="8163121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Rhythm recognition</a:t>
            </a:r>
          </a:p>
        </p:txBody>
      </p:sp>
      <p:sp>
        <p:nvSpPr>
          <p:cNvPr id="52" name="Rectangle 12">
            <a:extLst>
              <a:ext uri="{FF2B5EF4-FFF2-40B4-BE49-F238E27FC236}">
                <a16:creationId xmlns:a16="http://schemas.microsoft.com/office/drawing/2014/main" id="{FEC4BB65-CA4C-6A3A-50EA-975DB4041D3A}"/>
              </a:ext>
            </a:extLst>
          </p:cNvPr>
          <p:cNvSpPr/>
          <p:nvPr/>
        </p:nvSpPr>
        <p:spPr>
          <a:xfrm rot="5400000">
            <a:off x="9626924" y="-1272579"/>
            <a:ext cx="120915" cy="50092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12">
            <a:extLst>
              <a:ext uri="{FF2B5EF4-FFF2-40B4-BE49-F238E27FC236}">
                <a16:creationId xmlns:a16="http://schemas.microsoft.com/office/drawing/2014/main" id="{943DB730-8031-A1B2-86F0-7A173B6AD371}"/>
              </a:ext>
            </a:extLst>
          </p:cNvPr>
          <p:cNvSpPr/>
          <p:nvPr/>
        </p:nvSpPr>
        <p:spPr>
          <a:xfrm>
            <a:off x="7182762" y="5209"/>
            <a:ext cx="141798" cy="12661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473DF92-41A4-C8E9-344A-BAD0F4FB0C70}"/>
              </a:ext>
            </a:extLst>
          </p:cNvPr>
          <p:cNvGrpSpPr/>
          <p:nvPr/>
        </p:nvGrpSpPr>
        <p:grpSpPr>
          <a:xfrm>
            <a:off x="7182762" y="1813996"/>
            <a:ext cx="4744992" cy="4710468"/>
            <a:chOff x="258150" y="1732110"/>
            <a:chExt cx="4744992" cy="4710468"/>
          </a:xfrm>
        </p:grpSpPr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0B7410CD-D5C8-61C8-6B8B-84D21296C1AF}"/>
                </a:ext>
              </a:extLst>
            </p:cNvPr>
            <p:cNvSpPr txBox="1"/>
            <p:nvPr/>
          </p:nvSpPr>
          <p:spPr>
            <a:xfrm>
              <a:off x="258150" y="1732110"/>
              <a:ext cx="4744992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dirty="0"/>
                <a:t>Rhythm recognition is the analysis of temporal patterns in audio signals, identifying beats and accents to understand and reproduce musical rhythm.</a:t>
              </a:r>
            </a:p>
          </p:txBody>
        </p:sp>
        <p:pic>
          <p:nvPicPr>
            <p:cNvPr id="1026" name="Picture 2" descr="Rgb Rhythm Recognition Light | Rgb Sound Control | Led Lamp Bar ...">
              <a:extLst>
                <a:ext uri="{FF2B5EF4-FFF2-40B4-BE49-F238E27FC236}">
                  <a16:creationId xmlns:a16="http://schemas.microsoft.com/office/drawing/2014/main" id="{678E5E1E-35C2-E196-072D-36CCABD8A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608" y="3276026"/>
              <a:ext cx="3166552" cy="3166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0B193BC7-A912-0942-50C0-20D30553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7" y="0"/>
            <a:ext cx="1166672" cy="1160760"/>
          </a:xfrm>
          <a:prstGeom prst="rect">
            <a:avLst/>
          </a:prstGeom>
        </p:spPr>
      </p:pic>
      <p:sp>
        <p:nvSpPr>
          <p:cNvPr id="5" name="TextBox 21">
            <a:extLst>
              <a:ext uri="{FF2B5EF4-FFF2-40B4-BE49-F238E27FC236}">
                <a16:creationId xmlns:a16="http://schemas.microsoft.com/office/drawing/2014/main" id="{E7A6ED8B-A413-4BCE-A84B-4FFA3F6FCE0F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9516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30">
            <a:extLst>
              <a:ext uri="{FF2B5EF4-FFF2-40B4-BE49-F238E27FC236}">
                <a16:creationId xmlns:a16="http://schemas.microsoft.com/office/drawing/2014/main" id="{A28BDFC9-C0D6-48D9-B8EA-B99AB674E5F6}"/>
              </a:ext>
            </a:extLst>
          </p:cNvPr>
          <p:cNvSpPr/>
          <p:nvPr/>
        </p:nvSpPr>
        <p:spPr>
          <a:xfrm>
            <a:off x="5611836" y="2854919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</a:rPr>
              <a:t>3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74" name="Oval 31">
            <a:extLst>
              <a:ext uri="{FF2B5EF4-FFF2-40B4-BE49-F238E27FC236}">
                <a16:creationId xmlns:a16="http://schemas.microsoft.com/office/drawing/2014/main" id="{8AFF0EAD-5AED-4D2F-BBA2-2D4E6BC7B8E2}"/>
              </a:ext>
            </a:extLst>
          </p:cNvPr>
          <p:cNvSpPr/>
          <p:nvPr/>
        </p:nvSpPr>
        <p:spPr>
          <a:xfrm>
            <a:off x="3896699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686868"/>
                </a:solidFill>
              </a:rPr>
              <a:t>2</a:t>
            </a:r>
            <a:endParaRPr lang="en-US" sz="3200" dirty="0">
              <a:solidFill>
                <a:srgbClr val="686868"/>
              </a:solidFill>
            </a:endParaRPr>
          </a:p>
        </p:txBody>
      </p:sp>
      <p:sp>
        <p:nvSpPr>
          <p:cNvPr id="75" name="Oval 32">
            <a:extLst>
              <a:ext uri="{FF2B5EF4-FFF2-40B4-BE49-F238E27FC236}">
                <a16:creationId xmlns:a16="http://schemas.microsoft.com/office/drawing/2014/main" id="{17A8BC02-FA7D-49E3-B2AF-7EE226DD6701}"/>
              </a:ext>
            </a:extLst>
          </p:cNvPr>
          <p:cNvSpPr/>
          <p:nvPr/>
        </p:nvSpPr>
        <p:spPr>
          <a:xfrm>
            <a:off x="301763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1</a:t>
            </a:r>
            <a:endParaRPr lang="en-US" sz="3200" dirty="0"/>
          </a:p>
        </p:txBody>
      </p:sp>
      <p:sp>
        <p:nvSpPr>
          <p:cNvPr id="76" name="Oval 33">
            <a:extLst>
              <a:ext uri="{FF2B5EF4-FFF2-40B4-BE49-F238E27FC236}">
                <a16:creationId xmlns:a16="http://schemas.microsoft.com/office/drawing/2014/main" id="{C59602D8-F2EE-47FE-A5D8-427980FF740C}"/>
              </a:ext>
            </a:extLst>
          </p:cNvPr>
          <p:cNvSpPr/>
          <p:nvPr/>
        </p:nvSpPr>
        <p:spPr>
          <a:xfrm>
            <a:off x="820604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5</a:t>
            </a:r>
            <a:endParaRPr lang="en-US" sz="3600" dirty="0"/>
          </a:p>
        </p:txBody>
      </p:sp>
      <p:sp>
        <p:nvSpPr>
          <p:cNvPr id="77" name="Oval 34">
            <a:extLst>
              <a:ext uri="{FF2B5EF4-FFF2-40B4-BE49-F238E27FC236}">
                <a16:creationId xmlns:a16="http://schemas.microsoft.com/office/drawing/2014/main" id="{82C9BAE1-F480-48FB-9FAE-E95E518907DE}"/>
              </a:ext>
            </a:extLst>
          </p:cNvPr>
          <p:cNvSpPr/>
          <p:nvPr/>
        </p:nvSpPr>
        <p:spPr>
          <a:xfrm>
            <a:off x="7316857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4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83" name="Group 40">
            <a:extLst>
              <a:ext uri="{FF2B5EF4-FFF2-40B4-BE49-F238E27FC236}">
                <a16:creationId xmlns:a16="http://schemas.microsoft.com/office/drawing/2014/main" id="{C26FFD0A-B350-4968-8A3D-E1471ADCFD34}"/>
              </a:ext>
            </a:extLst>
          </p:cNvPr>
          <p:cNvGrpSpPr/>
          <p:nvPr/>
        </p:nvGrpSpPr>
        <p:grpSpPr>
          <a:xfrm>
            <a:off x="4961858" y="1903450"/>
            <a:ext cx="2285150" cy="778034"/>
            <a:chOff x="7026501" y="4509120"/>
            <a:chExt cx="1499710" cy="778034"/>
          </a:xfrm>
          <a:noFill/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CE58F5E-DC62-4A97-A625-7402DDB1F6F9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Drivers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D9CB3B-D8B5-4AAB-B991-739A21443866}"/>
                </a:ext>
              </a:extLst>
            </p:cNvPr>
            <p:cNvSpPr txBox="1"/>
            <p:nvPr/>
          </p:nvSpPr>
          <p:spPr>
            <a:xfrm>
              <a:off x="7026501" y="4825489"/>
              <a:ext cx="149971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Tech Advancements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Digital Music Industry Growth</a:t>
              </a:r>
            </a:p>
          </p:txBody>
        </p:sp>
      </p:grpSp>
      <p:grpSp>
        <p:nvGrpSpPr>
          <p:cNvPr id="86" name="Group 43">
            <a:extLst>
              <a:ext uri="{FF2B5EF4-FFF2-40B4-BE49-F238E27FC236}">
                <a16:creationId xmlns:a16="http://schemas.microsoft.com/office/drawing/2014/main" id="{E43B0BE5-FD89-44FB-95FB-15602D184CD1}"/>
              </a:ext>
            </a:extLst>
          </p:cNvPr>
          <p:cNvGrpSpPr/>
          <p:nvPr/>
        </p:nvGrpSpPr>
        <p:grpSpPr>
          <a:xfrm>
            <a:off x="8541384" y="3053704"/>
            <a:ext cx="2285150" cy="786410"/>
            <a:chOff x="7026501" y="4509120"/>
            <a:chExt cx="1499710" cy="786410"/>
          </a:xfrm>
          <a:noFill/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0C29BD9-DB15-4E17-AAC4-DD6D53A6917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Challenges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03A3D9D-DEF7-4C80-8109-67355B741D94}"/>
                </a:ext>
              </a:extLst>
            </p:cNvPr>
            <p:cNvSpPr txBox="1"/>
            <p:nvPr/>
          </p:nvSpPr>
          <p:spPr>
            <a:xfrm>
              <a:off x="7026501" y="4833865"/>
              <a:ext cx="149971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Audio Quality Variability</a:t>
              </a:r>
            </a:p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Real-time processing</a:t>
              </a:r>
            </a:p>
          </p:txBody>
        </p:sp>
      </p:grpSp>
      <p:grpSp>
        <p:nvGrpSpPr>
          <p:cNvPr id="89" name="Group 46">
            <a:extLst>
              <a:ext uri="{FF2B5EF4-FFF2-40B4-BE49-F238E27FC236}">
                <a16:creationId xmlns:a16="http://schemas.microsoft.com/office/drawing/2014/main" id="{A27A9288-94B8-4C8C-B908-81B3D9970C0F}"/>
              </a:ext>
            </a:extLst>
          </p:cNvPr>
          <p:cNvGrpSpPr/>
          <p:nvPr/>
        </p:nvGrpSpPr>
        <p:grpSpPr>
          <a:xfrm>
            <a:off x="9352298" y="4988913"/>
            <a:ext cx="2285150" cy="1196606"/>
            <a:chOff x="7026501" y="4509120"/>
            <a:chExt cx="1499710" cy="1196606"/>
          </a:xfrm>
          <a:noFill/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3BD1D3D-3D98-4132-B5DA-A702157E826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Opportunities</a:t>
              </a:r>
              <a:endParaRPr lang="en-US" sz="1400" b="1" dirty="0">
                <a:cs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F70351E-E9F8-425F-BD62-73C0E9A68D2D}"/>
                </a:ext>
              </a:extLst>
            </p:cNvPr>
            <p:cNvSpPr txBox="1"/>
            <p:nvPr/>
          </p:nvSpPr>
          <p:spPr>
            <a:xfrm>
              <a:off x="7026501" y="4874729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Expansion in Emerging Markets</a:t>
              </a:r>
            </a:p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Real-time processing and adaption</a:t>
              </a:r>
            </a:p>
          </p:txBody>
        </p:sp>
      </p:grpSp>
      <p:grpSp>
        <p:nvGrpSpPr>
          <p:cNvPr id="92" name="Group 49">
            <a:extLst>
              <a:ext uri="{FF2B5EF4-FFF2-40B4-BE49-F238E27FC236}">
                <a16:creationId xmlns:a16="http://schemas.microsoft.com/office/drawing/2014/main" id="{979C2B52-9EF2-438E-9F6F-274BC0FDBFFA}"/>
              </a:ext>
            </a:extLst>
          </p:cNvPr>
          <p:cNvGrpSpPr/>
          <p:nvPr/>
        </p:nvGrpSpPr>
        <p:grpSpPr>
          <a:xfrm>
            <a:off x="436287" y="3034817"/>
            <a:ext cx="3203680" cy="1263464"/>
            <a:chOff x="6423684" y="4509120"/>
            <a:chExt cx="2102528" cy="1263464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F24C4A0-B1B9-4330-A716-5A2EF3BE1818}"/>
                </a:ext>
              </a:extLst>
            </p:cNvPr>
            <p:cNvSpPr txBox="1"/>
            <p:nvPr/>
          </p:nvSpPr>
          <p:spPr>
            <a:xfrm>
              <a:off x="7026502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Competition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E97907-D5EA-413D-9979-5FFC42DA3FA5}"/>
                </a:ext>
              </a:extLst>
            </p:cNvPr>
            <p:cNvSpPr txBox="1"/>
            <p:nvPr/>
          </p:nvSpPr>
          <p:spPr>
            <a:xfrm>
              <a:off x="6423684" y="4756921"/>
              <a:ext cx="2102528" cy="10156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Key Players: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VocalTuner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Nail the Pitch, Vocal Monitor, Pocket Pitch - The Singer App,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Singscope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algn="r"/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Innovation: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deep learning, Customization and User Profiles and Visual Feedback</a:t>
              </a:r>
            </a:p>
          </p:txBody>
        </p:sp>
      </p:grpSp>
      <p:grpSp>
        <p:nvGrpSpPr>
          <p:cNvPr id="95" name="Group 52">
            <a:extLst>
              <a:ext uri="{FF2B5EF4-FFF2-40B4-BE49-F238E27FC236}">
                <a16:creationId xmlns:a16="http://schemas.microsoft.com/office/drawing/2014/main" id="{1C5C36D6-E428-48E2-8E89-8077BD4275A8}"/>
              </a:ext>
            </a:extLst>
          </p:cNvPr>
          <p:cNvGrpSpPr/>
          <p:nvPr/>
        </p:nvGrpSpPr>
        <p:grpSpPr>
          <a:xfrm>
            <a:off x="578317" y="4988913"/>
            <a:ext cx="2285150" cy="1448130"/>
            <a:chOff x="7026501" y="4509120"/>
            <a:chExt cx="1499710" cy="1448130"/>
          </a:xfrm>
          <a:noFill/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2C4A12-D875-4C96-997E-5D6F57FA9472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Market Overview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765ADD9-E1CC-45C4-84E4-9F188CAB20E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120032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Market Size: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Growing demand from education and music production</a:t>
              </a:r>
            </a:p>
            <a:p>
              <a:pPr algn="r"/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Definition: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Instruments converting musical pitch from audio signals.</a:t>
              </a:r>
            </a:p>
          </p:txBody>
        </p:sp>
      </p:grpSp>
      <p:cxnSp>
        <p:nvCxnSpPr>
          <p:cNvPr id="98" name="Straight Connector 55">
            <a:extLst>
              <a:ext uri="{FF2B5EF4-FFF2-40B4-BE49-F238E27FC236}">
                <a16:creationId xmlns:a16="http://schemas.microsoft.com/office/drawing/2014/main" id="{E73F0F85-828C-4220-B4A4-A3FD35F26616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4002826" y="5516662"/>
            <a:ext cx="998742" cy="11651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56">
            <a:extLst>
              <a:ext uri="{FF2B5EF4-FFF2-40B4-BE49-F238E27FC236}">
                <a16:creationId xmlns:a16="http://schemas.microsoft.com/office/drawing/2014/main" id="{421A336D-3EDD-4511-9F08-2129EFF2BF48}"/>
              </a:ext>
            </a:extLst>
          </p:cNvPr>
          <p:cNvCxnSpPr>
            <a:cxnSpLocks/>
            <a:stCxn id="73" idx="4"/>
          </p:cNvCxnSpPr>
          <p:nvPr/>
        </p:nvCxnSpPr>
        <p:spPr>
          <a:xfrm flipH="1">
            <a:off x="6096754" y="3840114"/>
            <a:ext cx="7680" cy="61835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58">
            <a:extLst>
              <a:ext uri="{FF2B5EF4-FFF2-40B4-BE49-F238E27FC236}">
                <a16:creationId xmlns:a16="http://schemas.microsoft.com/office/drawing/2014/main" id="{C629B99B-8094-4F23-BC5C-C41B66CCE0DC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7218758" y="5528313"/>
            <a:ext cx="987283" cy="137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">
            <a:extLst>
              <a:ext uri="{FF2B5EF4-FFF2-40B4-BE49-F238E27FC236}">
                <a16:creationId xmlns:a16="http://schemas.microsoft.com/office/drawing/2014/main" id="{126F0691-CA08-4BF9-9328-3F26E6FDFE53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4737616" y="4318030"/>
            <a:ext cx="745175" cy="52690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57">
            <a:extLst>
              <a:ext uri="{FF2B5EF4-FFF2-40B4-BE49-F238E27FC236}">
                <a16:creationId xmlns:a16="http://schemas.microsoft.com/office/drawing/2014/main" id="{21A7CA26-52BD-485C-8186-5B06BEA07CA3}"/>
              </a:ext>
            </a:extLst>
          </p:cNvPr>
          <p:cNvCxnSpPr>
            <a:cxnSpLocks/>
            <a:stCxn id="77" idx="3"/>
          </p:cNvCxnSpPr>
          <p:nvPr/>
        </p:nvCxnSpPr>
        <p:spPr>
          <a:xfrm flipH="1">
            <a:off x="6792209" y="4318030"/>
            <a:ext cx="668926" cy="60238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54B0113-A9FD-4B7A-9632-56EB443190FB}"/>
              </a:ext>
            </a:extLst>
          </p:cNvPr>
          <p:cNvGrpSpPr/>
          <p:nvPr/>
        </p:nvGrpSpPr>
        <p:grpSpPr>
          <a:xfrm>
            <a:off x="5231722" y="4581481"/>
            <a:ext cx="2258930" cy="1697597"/>
            <a:chOff x="5328029" y="4574338"/>
            <a:chExt cx="1958195" cy="1471592"/>
          </a:xfrm>
        </p:grpSpPr>
        <p:sp>
          <p:nvSpPr>
            <p:cNvPr id="104" name="Freeform: Shape 175">
              <a:extLst>
                <a:ext uri="{FF2B5EF4-FFF2-40B4-BE49-F238E27FC236}">
                  <a16:creationId xmlns:a16="http://schemas.microsoft.com/office/drawing/2014/main" id="{69E9E872-9F7C-4F14-AA9A-E1EBC6577C0A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45665435-A88F-4E14-81F6-E03A95B38D10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: Shape 178">
              <a:extLst>
                <a:ext uri="{FF2B5EF4-FFF2-40B4-BE49-F238E27FC236}">
                  <a16:creationId xmlns:a16="http://schemas.microsoft.com/office/drawing/2014/main" id="{4BFFE652-F2F0-4900-83A4-ED9C810DBA3F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87">
              <a:extLst>
                <a:ext uri="{FF2B5EF4-FFF2-40B4-BE49-F238E27FC236}">
                  <a16:creationId xmlns:a16="http://schemas.microsoft.com/office/drawing/2014/main" id="{BFB7DFBC-B7B0-4C91-AE36-DD8BEA3A7410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88">
              <a:extLst>
                <a:ext uri="{FF2B5EF4-FFF2-40B4-BE49-F238E27FC236}">
                  <a16:creationId xmlns:a16="http://schemas.microsoft.com/office/drawing/2014/main" id="{219932F9-557C-4F64-B1D3-1831CC72AE16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92">
              <a:extLst>
                <a:ext uri="{FF2B5EF4-FFF2-40B4-BE49-F238E27FC236}">
                  <a16:creationId xmlns:a16="http://schemas.microsoft.com/office/drawing/2014/main" id="{A99CDAEC-DF8A-4A2D-937B-B5DA5D3568D2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98">
              <a:extLst>
                <a:ext uri="{FF2B5EF4-FFF2-40B4-BE49-F238E27FC236}">
                  <a16:creationId xmlns:a16="http://schemas.microsoft.com/office/drawing/2014/main" id="{639A47E4-03B6-4E7E-9509-30934CC91379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B1138D0-AF7C-0499-7933-78F691585F89}"/>
              </a:ext>
            </a:extLst>
          </p:cNvPr>
          <p:cNvSpPr txBox="1">
            <a:spLocks/>
          </p:cNvSpPr>
          <p:nvPr/>
        </p:nvSpPr>
        <p:spPr>
          <a:xfrm>
            <a:off x="224200" y="246272"/>
            <a:ext cx="7427350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44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Market Analysis</a:t>
            </a: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DD05EA38-C649-3ADC-43EA-F1B0FE3485AD}"/>
              </a:ext>
            </a:extLst>
          </p:cNvPr>
          <p:cNvSpPr/>
          <p:nvPr/>
        </p:nvSpPr>
        <p:spPr>
          <a:xfrm rot="5400000">
            <a:off x="6061187" y="-4664593"/>
            <a:ext cx="69627" cy="12192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62" descr="A black background with a black square">
            <a:extLst>
              <a:ext uri="{FF2B5EF4-FFF2-40B4-BE49-F238E27FC236}">
                <a16:creationId xmlns:a16="http://schemas.microsoft.com/office/drawing/2014/main" id="{D16B1BE7-CDD2-FFD9-D2CC-17A4C3BFF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pic>
        <p:nvPicPr>
          <p:cNvPr id="12" name="Imagem 11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C5715218-4B45-5365-4AAD-45626185A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952" y="69628"/>
            <a:ext cx="1337673" cy="1330895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64BA7E4B-ACFC-BE2F-DE82-0E4CDDF27533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FEAAD-6E9F-40BA-A59C-0765A487DBF7}"/>
              </a:ext>
            </a:extLst>
          </p:cNvPr>
          <p:cNvSpPr txBox="1"/>
          <p:nvPr/>
        </p:nvSpPr>
        <p:spPr>
          <a:xfrm>
            <a:off x="762001" y="2613391"/>
            <a:ext cx="578622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/>
              </a:rPr>
              <a:t> Pitch Detection Algorithm</a:t>
            </a:r>
          </a:p>
          <a:p>
            <a:pPr marL="171450" indent="-171450">
              <a:buFont typeface="Wingdings" pitchFamily="2" charset="2"/>
              <a:buChar char="v"/>
            </a:pPr>
            <a:endParaRPr lang="pt-PT" altLang="ko-KR" sz="2000" dirty="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/>
              </a:rPr>
              <a:t> Fundamental Frequency Calculation Algorithm</a:t>
            </a:r>
          </a:p>
          <a:p>
            <a:endParaRPr lang="en-GB" altLang="ko-KR" sz="2000" dirty="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/>
              </a:rPr>
              <a:t> Technologies</a:t>
            </a:r>
            <a:endParaRPr lang="en-GB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87F01D8E-8A97-4C3E-BA32-AFE8873C7EFF}"/>
              </a:ext>
            </a:extLst>
          </p:cNvPr>
          <p:cNvSpPr/>
          <p:nvPr/>
        </p:nvSpPr>
        <p:spPr>
          <a:xfrm>
            <a:off x="762001" y="828031"/>
            <a:ext cx="5076982" cy="720638"/>
          </a:xfrm>
          <a:prstGeom prst="rect">
            <a:avLst/>
          </a:prstGeom>
          <a:noFill/>
        </p:spPr>
        <p:txBody>
          <a:bodyPr lIns="0" tIns="45720" rIns="91440" bIns="45720" anchor="ctr"/>
          <a:lstStyle/>
          <a:p>
            <a:r>
              <a:rPr lang="en-GB" sz="3600" b="1" dirty="0">
                <a:solidFill>
                  <a:schemeClr val="accent2"/>
                </a:solidFill>
                <a:latin typeface="+mj-lt"/>
              </a:rPr>
              <a:t>Adopted </a:t>
            </a:r>
            <a:r>
              <a:rPr lang="en-GB" sz="3600" b="1" dirty="0">
                <a:solidFill>
                  <a:schemeClr val="accent1"/>
                </a:solidFill>
                <a:latin typeface="+mj-lt"/>
              </a:rPr>
              <a:t>Solution</a:t>
            </a:r>
            <a:endParaRPr lang="en-GB" sz="3600" b="1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AF034A-31F2-3317-2FDF-049CAB1804E4}"/>
              </a:ext>
            </a:extLst>
          </p:cNvPr>
          <p:cNvSpPr/>
          <p:nvPr/>
        </p:nvSpPr>
        <p:spPr>
          <a:xfrm>
            <a:off x="6945745" y="388535"/>
            <a:ext cx="4484254" cy="5710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700">
                <a:solidFill>
                  <a:schemeClr val="bg2">
                    <a:lumMod val="25000"/>
                  </a:schemeClr>
                </a:solidFill>
              </a:rPr>
              <a:t>3</a:t>
            </a:r>
            <a:endParaRPr lang="en-GB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F00C69A-1598-888F-EC18-978110CEE783}"/>
              </a:ext>
            </a:extLst>
          </p:cNvPr>
          <p:cNvGrpSpPr/>
          <p:nvPr/>
        </p:nvGrpSpPr>
        <p:grpSpPr>
          <a:xfrm>
            <a:off x="194440" y="6320726"/>
            <a:ext cx="11235559" cy="411497"/>
            <a:chOff x="194440" y="6320726"/>
            <a:chExt cx="11235559" cy="411497"/>
          </a:xfrm>
        </p:grpSpPr>
        <p:sp>
          <p:nvSpPr>
            <p:cNvPr id="3" name="TextBox 1">
              <a:extLst>
                <a:ext uri="{FF2B5EF4-FFF2-40B4-BE49-F238E27FC236}">
                  <a16:creationId xmlns:a16="http://schemas.microsoft.com/office/drawing/2014/main" id="{5011E722-871F-AF4F-1051-D855CE196009}"/>
                </a:ext>
              </a:extLst>
            </p:cNvPr>
            <p:cNvSpPr txBox="1"/>
            <p:nvPr/>
          </p:nvSpPr>
          <p:spPr>
            <a:xfrm>
              <a:off x="194440" y="6393669"/>
              <a:ext cx="1123555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accent3"/>
                  </a:solidFill>
                  <a:latin typeface="+mj-lt"/>
                  <a:cs typeface="Arial"/>
                </a:rPr>
                <a:t>Computational Audio – 2     of Master in Electrical and Computer Engineering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E8541D0-F621-0229-63F4-2AB1C640F12D}"/>
                </a:ext>
              </a:extLst>
            </p:cNvPr>
            <p:cNvSpPr txBox="1"/>
            <p:nvPr/>
          </p:nvSpPr>
          <p:spPr>
            <a:xfrm>
              <a:off x="2377440" y="6320726"/>
              <a:ext cx="434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pt-PT" sz="1050" dirty="0" err="1">
                  <a:solidFill>
                    <a:schemeClr val="accent3"/>
                  </a:solidFill>
                  <a:cs typeface="Arial"/>
                </a:rPr>
                <a:t>nd</a:t>
              </a:r>
              <a:r>
                <a:rPr lang="pt-PT" sz="1200" b="1" dirty="0">
                  <a:solidFill>
                    <a:schemeClr val="accent3"/>
                  </a:solidFill>
                  <a:cs typeface="Arial"/>
                </a:rPr>
                <a:t>.</a:t>
              </a:r>
              <a:endParaRPr lang="pt-PT" dirty="0"/>
            </a:p>
          </p:txBody>
        </p:sp>
      </p:grpSp>
      <p:sp>
        <p:nvSpPr>
          <p:cNvPr id="10" name="TextBox 21">
            <a:extLst>
              <a:ext uri="{FF2B5EF4-FFF2-40B4-BE49-F238E27FC236}">
                <a16:creationId xmlns:a16="http://schemas.microsoft.com/office/drawing/2014/main" id="{D9EA556D-C854-2EBA-9F64-0E312A259975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2245186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D1E814-19E9-4283-B8E3-17BFA3948676}"/>
              </a:ext>
            </a:extLst>
          </p:cNvPr>
          <p:cNvSpPr txBox="1"/>
          <p:nvPr/>
        </p:nvSpPr>
        <p:spPr>
          <a:xfrm>
            <a:off x="73572" y="1755400"/>
            <a:ext cx="36961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Pitch Detection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7B94-9672-349B-4EC3-EFA62C6C738D}"/>
              </a:ext>
            </a:extLst>
          </p:cNvPr>
          <p:cNvSpPr/>
          <p:nvPr/>
        </p:nvSpPr>
        <p:spPr>
          <a:xfrm>
            <a:off x="3881120" y="-71120"/>
            <a:ext cx="8310880" cy="692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CE494E5-E4BD-6638-DB59-26B0C64609B9}"/>
              </a:ext>
            </a:extLst>
          </p:cNvPr>
          <p:cNvGrpSpPr/>
          <p:nvPr/>
        </p:nvGrpSpPr>
        <p:grpSpPr>
          <a:xfrm>
            <a:off x="5115787" y="3195964"/>
            <a:ext cx="6336407" cy="2678335"/>
            <a:chOff x="717298" y="2727998"/>
            <a:chExt cx="4304018" cy="1044499"/>
          </a:xfrm>
        </p:grpSpPr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03BC1C7E-8C3D-174F-F4FE-CEDFC18453E9}"/>
                </a:ext>
              </a:extLst>
            </p:cNvPr>
            <p:cNvGrpSpPr/>
            <p:nvPr/>
          </p:nvGrpSpPr>
          <p:grpSpPr>
            <a:xfrm>
              <a:off x="717298" y="2727998"/>
              <a:ext cx="4304018" cy="628206"/>
              <a:chOff x="717298" y="2727998"/>
              <a:chExt cx="4304018" cy="628206"/>
            </a:xfrm>
          </p:grpSpPr>
          <p:grpSp>
            <p:nvGrpSpPr>
              <p:cNvPr id="28" name="Group 1">
                <a:extLst>
                  <a:ext uri="{FF2B5EF4-FFF2-40B4-BE49-F238E27FC236}">
                    <a16:creationId xmlns:a16="http://schemas.microsoft.com/office/drawing/2014/main" id="{96F3E30F-E4F9-24C1-55B2-A961979972E2}"/>
                  </a:ext>
                </a:extLst>
              </p:cNvPr>
              <p:cNvGrpSpPr/>
              <p:nvPr/>
            </p:nvGrpSpPr>
            <p:grpSpPr>
              <a:xfrm>
                <a:off x="717298" y="2727999"/>
                <a:ext cx="1434298" cy="418295"/>
                <a:chOff x="1482892" y="2738782"/>
                <a:chExt cx="1434298" cy="418295"/>
              </a:xfrm>
            </p:grpSpPr>
            <p:sp>
              <p:nvSpPr>
                <p:cNvPr id="40" name="Rectangle 9">
                  <a:extLst>
                    <a:ext uri="{FF2B5EF4-FFF2-40B4-BE49-F238E27FC236}">
                      <a16:creationId xmlns:a16="http://schemas.microsoft.com/office/drawing/2014/main" id="{089C3189-2FFA-FCBD-1259-D70BB30A9393}"/>
                    </a:ext>
                  </a:extLst>
                </p:cNvPr>
                <p:cNvSpPr/>
                <p:nvPr/>
              </p:nvSpPr>
              <p:spPr>
                <a:xfrm>
                  <a:off x="1482893" y="2738782"/>
                  <a:ext cx="1434297" cy="20982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Segment</a:t>
                  </a:r>
                </a:p>
              </p:txBody>
            </p:sp>
            <p:sp>
              <p:nvSpPr>
                <p:cNvPr id="41" name="Rectangle 12">
                  <a:extLst>
                    <a:ext uri="{FF2B5EF4-FFF2-40B4-BE49-F238E27FC236}">
                      <a16:creationId xmlns:a16="http://schemas.microsoft.com/office/drawing/2014/main" id="{AB04C77B-E36E-8488-7895-BCECE8E17622}"/>
                    </a:ext>
                  </a:extLst>
                </p:cNvPr>
                <p:cNvSpPr/>
                <p:nvPr/>
              </p:nvSpPr>
              <p:spPr>
                <a:xfrm>
                  <a:off x="1482892" y="2947253"/>
                  <a:ext cx="478204" cy="20982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Frame</a:t>
                  </a:r>
                </a:p>
              </p:txBody>
            </p:sp>
            <p:sp>
              <p:nvSpPr>
                <p:cNvPr id="42" name="Rectangle 13">
                  <a:extLst>
                    <a:ext uri="{FF2B5EF4-FFF2-40B4-BE49-F238E27FC236}">
                      <a16:creationId xmlns:a16="http://schemas.microsoft.com/office/drawing/2014/main" id="{02787E4F-94D0-7049-9836-1376642E99AA}"/>
                    </a:ext>
                  </a:extLst>
                </p:cNvPr>
                <p:cNvSpPr/>
                <p:nvPr/>
              </p:nvSpPr>
              <p:spPr>
                <a:xfrm>
                  <a:off x="1960939" y="2947252"/>
                  <a:ext cx="478204" cy="20982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Frame</a:t>
                  </a:r>
                </a:p>
              </p:txBody>
            </p:sp>
            <p:sp>
              <p:nvSpPr>
                <p:cNvPr id="43" name="Rectangle 14">
                  <a:extLst>
                    <a:ext uri="{FF2B5EF4-FFF2-40B4-BE49-F238E27FC236}">
                      <a16:creationId xmlns:a16="http://schemas.microsoft.com/office/drawing/2014/main" id="{131E3AD7-D508-3DCD-6B9B-1259F8155410}"/>
                    </a:ext>
                  </a:extLst>
                </p:cNvPr>
                <p:cNvSpPr/>
                <p:nvPr/>
              </p:nvSpPr>
              <p:spPr>
                <a:xfrm>
                  <a:off x="2438986" y="2947253"/>
                  <a:ext cx="478204" cy="20982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Frame</a:t>
                  </a:r>
                </a:p>
              </p:txBody>
            </p:sp>
          </p:grpSp>
          <p:grpSp>
            <p:nvGrpSpPr>
              <p:cNvPr id="29" name="Group 8">
                <a:extLst>
                  <a:ext uri="{FF2B5EF4-FFF2-40B4-BE49-F238E27FC236}">
                    <a16:creationId xmlns:a16="http://schemas.microsoft.com/office/drawing/2014/main" id="{7712F9EA-8317-CF45-931E-A7B0018815C4}"/>
                  </a:ext>
                </a:extLst>
              </p:cNvPr>
              <p:cNvGrpSpPr/>
              <p:nvPr/>
            </p:nvGrpSpPr>
            <p:grpSpPr>
              <a:xfrm>
                <a:off x="2151439" y="2727998"/>
                <a:ext cx="1434298" cy="418295"/>
                <a:chOff x="1482892" y="2738782"/>
                <a:chExt cx="1434298" cy="418295"/>
              </a:xfrm>
            </p:grpSpPr>
            <p:sp>
              <p:nvSpPr>
                <p:cNvPr id="36" name="Rectangle 10">
                  <a:extLst>
                    <a:ext uri="{FF2B5EF4-FFF2-40B4-BE49-F238E27FC236}">
                      <a16:creationId xmlns:a16="http://schemas.microsoft.com/office/drawing/2014/main" id="{94A7FD7B-FBB4-D848-CFCA-1281134CF534}"/>
                    </a:ext>
                  </a:extLst>
                </p:cNvPr>
                <p:cNvSpPr/>
                <p:nvPr/>
              </p:nvSpPr>
              <p:spPr>
                <a:xfrm>
                  <a:off x="1482893" y="2738782"/>
                  <a:ext cx="1434297" cy="20982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Segment</a:t>
                  </a:r>
                </a:p>
              </p:txBody>
            </p:sp>
            <p:sp>
              <p:nvSpPr>
                <p:cNvPr id="37" name="Rectangle 11">
                  <a:extLst>
                    <a:ext uri="{FF2B5EF4-FFF2-40B4-BE49-F238E27FC236}">
                      <a16:creationId xmlns:a16="http://schemas.microsoft.com/office/drawing/2014/main" id="{AB403DF2-B9F9-B3A6-752E-06B5571FCA34}"/>
                    </a:ext>
                  </a:extLst>
                </p:cNvPr>
                <p:cNvSpPr/>
                <p:nvPr/>
              </p:nvSpPr>
              <p:spPr>
                <a:xfrm>
                  <a:off x="1482892" y="2947253"/>
                  <a:ext cx="478204" cy="20982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Frame</a:t>
                  </a:r>
                </a:p>
              </p:txBody>
            </p:sp>
            <p:sp>
              <p:nvSpPr>
                <p:cNvPr id="38" name="Rectangle 23">
                  <a:extLst>
                    <a:ext uri="{FF2B5EF4-FFF2-40B4-BE49-F238E27FC236}">
                      <a16:creationId xmlns:a16="http://schemas.microsoft.com/office/drawing/2014/main" id="{E8DFE8AD-8B7A-C883-E2E8-35628C2AF125}"/>
                    </a:ext>
                  </a:extLst>
                </p:cNvPr>
                <p:cNvSpPr/>
                <p:nvPr/>
              </p:nvSpPr>
              <p:spPr>
                <a:xfrm>
                  <a:off x="1960939" y="2947252"/>
                  <a:ext cx="478204" cy="20982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Frame</a:t>
                  </a:r>
                </a:p>
              </p:txBody>
            </p:sp>
            <p:sp>
              <p:nvSpPr>
                <p:cNvPr id="39" name="Rectangle 24">
                  <a:extLst>
                    <a:ext uri="{FF2B5EF4-FFF2-40B4-BE49-F238E27FC236}">
                      <a16:creationId xmlns:a16="http://schemas.microsoft.com/office/drawing/2014/main" id="{90703100-BEDC-8F67-C50C-C6DAC79014AE}"/>
                    </a:ext>
                  </a:extLst>
                </p:cNvPr>
                <p:cNvSpPr/>
                <p:nvPr/>
              </p:nvSpPr>
              <p:spPr>
                <a:xfrm>
                  <a:off x="2438986" y="2947253"/>
                  <a:ext cx="478204" cy="20982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Frame</a:t>
                  </a:r>
                </a:p>
              </p:txBody>
            </p:sp>
          </p:grpSp>
          <p:grpSp>
            <p:nvGrpSpPr>
              <p:cNvPr id="30" name="Group 26">
                <a:extLst>
                  <a:ext uri="{FF2B5EF4-FFF2-40B4-BE49-F238E27FC236}">
                    <a16:creationId xmlns:a16="http://schemas.microsoft.com/office/drawing/2014/main" id="{4FB0EA9F-79F7-D89E-F82C-9FBFA0B6BFD9}"/>
                  </a:ext>
                </a:extLst>
              </p:cNvPr>
              <p:cNvGrpSpPr/>
              <p:nvPr/>
            </p:nvGrpSpPr>
            <p:grpSpPr>
              <a:xfrm>
                <a:off x="3585581" y="2727999"/>
                <a:ext cx="1434298" cy="418295"/>
                <a:chOff x="1482892" y="2738782"/>
                <a:chExt cx="1434298" cy="418295"/>
              </a:xfrm>
            </p:grpSpPr>
            <p:sp>
              <p:nvSpPr>
                <p:cNvPr id="32" name="Rectangle 28">
                  <a:extLst>
                    <a:ext uri="{FF2B5EF4-FFF2-40B4-BE49-F238E27FC236}">
                      <a16:creationId xmlns:a16="http://schemas.microsoft.com/office/drawing/2014/main" id="{3EBDDF06-0220-4D36-BB7A-0AB7BEED0750}"/>
                    </a:ext>
                  </a:extLst>
                </p:cNvPr>
                <p:cNvSpPr/>
                <p:nvPr/>
              </p:nvSpPr>
              <p:spPr>
                <a:xfrm>
                  <a:off x="1482893" y="2738782"/>
                  <a:ext cx="1434297" cy="20982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Segment</a:t>
                  </a:r>
                </a:p>
              </p:txBody>
            </p:sp>
            <p:sp>
              <p:nvSpPr>
                <p:cNvPr id="33" name="Rectangle 29">
                  <a:extLst>
                    <a:ext uri="{FF2B5EF4-FFF2-40B4-BE49-F238E27FC236}">
                      <a16:creationId xmlns:a16="http://schemas.microsoft.com/office/drawing/2014/main" id="{43E9BE44-5445-A964-F97A-5C20967D8E04}"/>
                    </a:ext>
                  </a:extLst>
                </p:cNvPr>
                <p:cNvSpPr/>
                <p:nvPr/>
              </p:nvSpPr>
              <p:spPr>
                <a:xfrm>
                  <a:off x="1482892" y="2947253"/>
                  <a:ext cx="478204" cy="20982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Frame</a:t>
                  </a:r>
                </a:p>
              </p:txBody>
            </p:sp>
            <p:sp>
              <p:nvSpPr>
                <p:cNvPr id="34" name="Rectangle 30">
                  <a:extLst>
                    <a:ext uri="{FF2B5EF4-FFF2-40B4-BE49-F238E27FC236}">
                      <a16:creationId xmlns:a16="http://schemas.microsoft.com/office/drawing/2014/main" id="{346A04BD-EC0E-CFC5-F078-086FE50CF7FA}"/>
                    </a:ext>
                  </a:extLst>
                </p:cNvPr>
                <p:cNvSpPr/>
                <p:nvPr/>
              </p:nvSpPr>
              <p:spPr>
                <a:xfrm>
                  <a:off x="1960939" y="2947252"/>
                  <a:ext cx="478204" cy="20982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Frame</a:t>
                  </a:r>
                </a:p>
              </p:txBody>
            </p:sp>
            <p:sp>
              <p:nvSpPr>
                <p:cNvPr id="35" name="Rectangle 31">
                  <a:extLst>
                    <a:ext uri="{FF2B5EF4-FFF2-40B4-BE49-F238E27FC236}">
                      <a16:creationId xmlns:a16="http://schemas.microsoft.com/office/drawing/2014/main" id="{95E5EA92-C75C-7890-5238-6993A830C8E6}"/>
                    </a:ext>
                  </a:extLst>
                </p:cNvPr>
                <p:cNvSpPr/>
                <p:nvPr/>
              </p:nvSpPr>
              <p:spPr>
                <a:xfrm>
                  <a:off x="2438986" y="2947253"/>
                  <a:ext cx="478204" cy="20982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800">
                      <a:cs typeface="Arial"/>
                    </a:rPr>
                    <a:t>Frame</a:t>
                  </a:r>
                </a:p>
              </p:txBody>
            </p:sp>
          </p:grpSp>
          <p:sp>
            <p:nvSpPr>
              <p:cNvPr id="31" name="Rectangle 43">
                <a:extLst>
                  <a:ext uri="{FF2B5EF4-FFF2-40B4-BE49-F238E27FC236}">
                    <a16:creationId xmlns:a16="http://schemas.microsoft.com/office/drawing/2014/main" id="{D3F58553-0F8B-16A4-83DD-BF0FD50E0447}"/>
                  </a:ext>
                </a:extLst>
              </p:cNvPr>
              <p:cNvSpPr/>
              <p:nvPr/>
            </p:nvSpPr>
            <p:spPr>
              <a:xfrm>
                <a:off x="718736" y="3146380"/>
                <a:ext cx="4302580" cy="2098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  <a:cs typeface="Arial"/>
                  </a:rPr>
                  <a:t>Microphone ON</a:t>
                </a:r>
              </a:p>
            </p:txBody>
          </p:sp>
        </p:grpSp>
        <p:sp>
          <p:nvSpPr>
            <p:cNvPr id="12" name="Left Brace 45">
              <a:extLst>
                <a:ext uri="{FF2B5EF4-FFF2-40B4-BE49-F238E27FC236}">
                  <a16:creationId xmlns:a16="http://schemas.microsoft.com/office/drawing/2014/main" id="{4F43FD11-9EAD-815D-A4C4-2EA16828C21F}"/>
                </a:ext>
              </a:extLst>
            </p:cNvPr>
            <p:cNvSpPr/>
            <p:nvPr/>
          </p:nvSpPr>
          <p:spPr>
            <a:xfrm rot="-5400000">
              <a:off x="1297766" y="2811872"/>
              <a:ext cx="283534" cy="144316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46">
              <a:extLst>
                <a:ext uri="{FF2B5EF4-FFF2-40B4-BE49-F238E27FC236}">
                  <a16:creationId xmlns:a16="http://schemas.microsoft.com/office/drawing/2014/main" id="{01B81144-85D2-7EC7-1A04-9B4B0CA39714}"/>
                </a:ext>
              </a:extLst>
            </p:cNvPr>
            <p:cNvSpPr/>
            <p:nvPr/>
          </p:nvSpPr>
          <p:spPr>
            <a:xfrm rot="-5400000">
              <a:off x="2739096" y="2811872"/>
              <a:ext cx="283534" cy="144316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47">
              <a:extLst>
                <a:ext uri="{FF2B5EF4-FFF2-40B4-BE49-F238E27FC236}">
                  <a16:creationId xmlns:a16="http://schemas.microsoft.com/office/drawing/2014/main" id="{7B769AA5-4E52-61C9-0C55-EAC69FEE8224}"/>
                </a:ext>
              </a:extLst>
            </p:cNvPr>
            <p:cNvSpPr/>
            <p:nvPr/>
          </p:nvSpPr>
          <p:spPr>
            <a:xfrm rot="-5400000">
              <a:off x="4164252" y="2824452"/>
              <a:ext cx="287128" cy="141441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48">
              <a:extLst>
                <a:ext uri="{FF2B5EF4-FFF2-40B4-BE49-F238E27FC236}">
                  <a16:creationId xmlns:a16="http://schemas.microsoft.com/office/drawing/2014/main" id="{A5A82B49-0AEC-159A-DA7A-937185EF9CE4}"/>
                </a:ext>
              </a:extLst>
            </p:cNvPr>
            <p:cNvSpPr txBox="1"/>
            <p:nvPr/>
          </p:nvSpPr>
          <p:spPr>
            <a:xfrm>
              <a:off x="1299712" y="3675223"/>
              <a:ext cx="376984" cy="900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900">
                  <a:cs typeface="Arial"/>
                </a:rPr>
                <a:t>Pitch</a:t>
              </a:r>
            </a:p>
          </p:txBody>
        </p:sp>
        <p:sp>
          <p:nvSpPr>
            <p:cNvPr id="16" name="TextBox 51">
              <a:extLst>
                <a:ext uri="{FF2B5EF4-FFF2-40B4-BE49-F238E27FC236}">
                  <a16:creationId xmlns:a16="http://schemas.microsoft.com/office/drawing/2014/main" id="{E9741782-4B15-C9F2-E86A-DDA7D2BCDFE3}"/>
                </a:ext>
              </a:extLst>
            </p:cNvPr>
            <p:cNvSpPr txBox="1"/>
            <p:nvPr/>
          </p:nvSpPr>
          <p:spPr>
            <a:xfrm>
              <a:off x="2746523" y="3678007"/>
              <a:ext cx="376985" cy="900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900">
                  <a:cs typeface="Arial"/>
                </a:rPr>
                <a:t>Pitch</a:t>
              </a: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88FBC917-A76C-A931-F7A7-2BDA0D9A8228}"/>
                </a:ext>
              </a:extLst>
            </p:cNvPr>
            <p:cNvSpPr txBox="1"/>
            <p:nvPr/>
          </p:nvSpPr>
          <p:spPr>
            <a:xfrm>
              <a:off x="4156190" y="3682477"/>
              <a:ext cx="376984" cy="900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900">
                  <a:cs typeface="Arial"/>
                </a:rPr>
                <a:t>Pitch</a:t>
              </a:r>
            </a:p>
          </p:txBody>
        </p:sp>
        <p:sp>
          <p:nvSpPr>
            <p:cNvPr id="19" name="TextBox 56">
              <a:extLst>
                <a:ext uri="{FF2B5EF4-FFF2-40B4-BE49-F238E27FC236}">
                  <a16:creationId xmlns:a16="http://schemas.microsoft.com/office/drawing/2014/main" id="{1AF446B7-1EBF-BBF3-0B74-5D5CC9F66F3A}"/>
                </a:ext>
              </a:extLst>
            </p:cNvPr>
            <p:cNvSpPr txBox="1"/>
            <p:nvPr/>
          </p:nvSpPr>
          <p:spPr>
            <a:xfrm>
              <a:off x="1661916" y="3403308"/>
              <a:ext cx="48355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>
                  <a:cs typeface="Arial"/>
                </a:rPr>
                <a:t>F0</a:t>
              </a:r>
            </a:p>
          </p:txBody>
        </p:sp>
        <p:sp>
          <p:nvSpPr>
            <p:cNvPr id="20" name="TextBox 57">
              <a:extLst>
                <a:ext uri="{FF2B5EF4-FFF2-40B4-BE49-F238E27FC236}">
                  <a16:creationId xmlns:a16="http://schemas.microsoft.com/office/drawing/2014/main" id="{4447B6F6-C716-6733-9427-8CE0234DFE4F}"/>
                </a:ext>
              </a:extLst>
            </p:cNvPr>
            <p:cNvSpPr txBox="1"/>
            <p:nvPr/>
          </p:nvSpPr>
          <p:spPr>
            <a:xfrm>
              <a:off x="1201436" y="3403075"/>
              <a:ext cx="48355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>
                  <a:cs typeface="Arial"/>
                </a:rPr>
                <a:t>F0</a:t>
              </a:r>
            </a:p>
          </p:txBody>
        </p:sp>
        <p:sp>
          <p:nvSpPr>
            <p:cNvPr id="21" name="TextBox 58">
              <a:extLst>
                <a:ext uri="{FF2B5EF4-FFF2-40B4-BE49-F238E27FC236}">
                  <a16:creationId xmlns:a16="http://schemas.microsoft.com/office/drawing/2014/main" id="{10E06AA3-5BBC-F190-A7E1-528542E7FD1D}"/>
                </a:ext>
              </a:extLst>
            </p:cNvPr>
            <p:cNvSpPr txBox="1"/>
            <p:nvPr/>
          </p:nvSpPr>
          <p:spPr>
            <a:xfrm>
              <a:off x="735285" y="3402133"/>
              <a:ext cx="48355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>
                  <a:cs typeface="Arial"/>
                </a:rPr>
                <a:t>F0</a:t>
              </a:r>
            </a:p>
          </p:txBody>
        </p:sp>
        <p:sp>
          <p:nvSpPr>
            <p:cNvPr id="22" name="TextBox 59">
              <a:extLst>
                <a:ext uri="{FF2B5EF4-FFF2-40B4-BE49-F238E27FC236}">
                  <a16:creationId xmlns:a16="http://schemas.microsoft.com/office/drawing/2014/main" id="{5FB14B73-8AC8-A130-59BE-C5FD1D091A6B}"/>
                </a:ext>
              </a:extLst>
            </p:cNvPr>
            <p:cNvSpPr txBox="1"/>
            <p:nvPr/>
          </p:nvSpPr>
          <p:spPr>
            <a:xfrm>
              <a:off x="3099975" y="3388248"/>
              <a:ext cx="48355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>
                  <a:cs typeface="Arial"/>
                </a:rPr>
                <a:t>F0</a:t>
              </a:r>
            </a:p>
          </p:txBody>
        </p:sp>
        <p:sp>
          <p:nvSpPr>
            <p:cNvPr id="23" name="TextBox 60">
              <a:extLst>
                <a:ext uri="{FF2B5EF4-FFF2-40B4-BE49-F238E27FC236}">
                  <a16:creationId xmlns:a16="http://schemas.microsoft.com/office/drawing/2014/main" id="{92FAE85F-FBC6-5A36-F881-FC5C151D234C}"/>
                </a:ext>
              </a:extLst>
            </p:cNvPr>
            <p:cNvSpPr txBox="1"/>
            <p:nvPr/>
          </p:nvSpPr>
          <p:spPr>
            <a:xfrm>
              <a:off x="2626854" y="3388095"/>
              <a:ext cx="48355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>
                  <a:cs typeface="Arial"/>
                </a:rPr>
                <a:t>F0</a:t>
              </a:r>
            </a:p>
          </p:txBody>
        </p:sp>
        <p:sp>
          <p:nvSpPr>
            <p:cNvPr id="24" name="TextBox 61">
              <a:extLst>
                <a:ext uri="{FF2B5EF4-FFF2-40B4-BE49-F238E27FC236}">
                  <a16:creationId xmlns:a16="http://schemas.microsoft.com/office/drawing/2014/main" id="{217392B0-0CC3-36A6-CB4D-D0D44EBB62D1}"/>
                </a:ext>
              </a:extLst>
            </p:cNvPr>
            <p:cNvSpPr txBox="1"/>
            <p:nvPr/>
          </p:nvSpPr>
          <p:spPr>
            <a:xfrm>
              <a:off x="2157765" y="3391687"/>
              <a:ext cx="48355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>
                  <a:cs typeface="Arial"/>
                </a:rPr>
                <a:t>F0</a:t>
              </a:r>
            </a:p>
          </p:txBody>
        </p:sp>
        <p:sp>
          <p:nvSpPr>
            <p:cNvPr id="25" name="TextBox 62">
              <a:extLst>
                <a:ext uri="{FF2B5EF4-FFF2-40B4-BE49-F238E27FC236}">
                  <a16:creationId xmlns:a16="http://schemas.microsoft.com/office/drawing/2014/main" id="{A7DC0365-DB6B-188B-C461-2A067D3BCC50}"/>
                </a:ext>
              </a:extLst>
            </p:cNvPr>
            <p:cNvSpPr txBox="1"/>
            <p:nvPr/>
          </p:nvSpPr>
          <p:spPr>
            <a:xfrm>
              <a:off x="4514864" y="3384802"/>
              <a:ext cx="48355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>
                  <a:cs typeface="Arial"/>
                </a:rPr>
                <a:t>F0</a:t>
              </a:r>
            </a:p>
          </p:txBody>
        </p:sp>
        <p:sp>
          <p:nvSpPr>
            <p:cNvPr id="26" name="TextBox 63">
              <a:extLst>
                <a:ext uri="{FF2B5EF4-FFF2-40B4-BE49-F238E27FC236}">
                  <a16:creationId xmlns:a16="http://schemas.microsoft.com/office/drawing/2014/main" id="{806F2785-4EC0-0FAC-2869-4C821E24CB8A}"/>
                </a:ext>
              </a:extLst>
            </p:cNvPr>
            <p:cNvSpPr txBox="1"/>
            <p:nvPr/>
          </p:nvSpPr>
          <p:spPr>
            <a:xfrm>
              <a:off x="4081133" y="3380841"/>
              <a:ext cx="48355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>
                  <a:cs typeface="Arial"/>
                </a:rPr>
                <a:t>F0</a:t>
              </a:r>
            </a:p>
          </p:txBody>
        </p:sp>
        <p:sp>
          <p:nvSpPr>
            <p:cNvPr id="27" name="TextBox 64">
              <a:extLst>
                <a:ext uri="{FF2B5EF4-FFF2-40B4-BE49-F238E27FC236}">
                  <a16:creationId xmlns:a16="http://schemas.microsoft.com/office/drawing/2014/main" id="{49C084F3-7D36-7222-420B-98F824C83DA0}"/>
                </a:ext>
              </a:extLst>
            </p:cNvPr>
            <p:cNvSpPr txBox="1"/>
            <p:nvPr/>
          </p:nvSpPr>
          <p:spPr>
            <a:xfrm>
              <a:off x="3605772" y="3384435"/>
              <a:ext cx="48355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>
                  <a:cs typeface="Arial"/>
                </a:rPr>
                <a:t>F0</a:t>
              </a:r>
            </a:p>
          </p:txBody>
        </p:sp>
      </p:grpSp>
      <p:sp>
        <p:nvSpPr>
          <p:cNvPr id="44" name="TextBox 7">
            <a:extLst>
              <a:ext uri="{FF2B5EF4-FFF2-40B4-BE49-F238E27FC236}">
                <a16:creationId xmlns:a16="http://schemas.microsoft.com/office/drawing/2014/main" id="{1BC86309-D42E-2A89-5CCE-23218724BA5B}"/>
              </a:ext>
            </a:extLst>
          </p:cNvPr>
          <p:cNvSpPr txBox="1"/>
          <p:nvPr/>
        </p:nvSpPr>
        <p:spPr>
          <a:xfrm>
            <a:off x="5115787" y="1042118"/>
            <a:ext cx="63342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Objective: While the microphone is on, output the pitch of audio segments with T seconds of duration and filter the ones that are composed of noise</a:t>
            </a:r>
            <a:endParaRPr lang="en-US" dirty="0"/>
          </a:p>
        </p:txBody>
      </p:sp>
      <p:pic>
        <p:nvPicPr>
          <p:cNvPr id="46" name="Imagem 45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82A3EEB5-8A73-447D-1136-8C94BA6A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916" y="-81273"/>
            <a:ext cx="850084" cy="845777"/>
          </a:xfrm>
          <a:prstGeom prst="rect">
            <a:avLst/>
          </a:prstGeom>
        </p:spPr>
      </p:pic>
      <p:sp>
        <p:nvSpPr>
          <p:cNvPr id="47" name="TextBox 21">
            <a:extLst>
              <a:ext uri="{FF2B5EF4-FFF2-40B4-BE49-F238E27FC236}">
                <a16:creationId xmlns:a16="http://schemas.microsoft.com/office/drawing/2014/main" id="{3C46B7E6-E23E-5FC4-A832-D84F87CA9CCC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2405222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D1E814-19E9-4283-B8E3-17BFA3948676}"/>
              </a:ext>
            </a:extLst>
          </p:cNvPr>
          <p:cNvSpPr txBox="1"/>
          <p:nvPr/>
        </p:nvSpPr>
        <p:spPr>
          <a:xfrm>
            <a:off x="92779" y="940612"/>
            <a:ext cx="36961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Pitch Detection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7B94-9672-349B-4EC3-EFA62C6C738D}"/>
              </a:ext>
            </a:extLst>
          </p:cNvPr>
          <p:cNvSpPr/>
          <p:nvPr/>
        </p:nvSpPr>
        <p:spPr>
          <a:xfrm>
            <a:off x="3881120" y="-71120"/>
            <a:ext cx="8310880" cy="692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1BC86309-D42E-2A89-5CCE-23218724BA5B}"/>
              </a:ext>
            </a:extLst>
          </p:cNvPr>
          <p:cNvSpPr txBox="1"/>
          <p:nvPr/>
        </p:nvSpPr>
        <p:spPr>
          <a:xfrm>
            <a:off x="5115787" y="1042118"/>
            <a:ext cx="63342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Objective: While the microphone is on, output the pitch of audio segments with T seconds of duration and filter the ones that are composed of noise</a:t>
            </a:r>
            <a:endParaRPr lang="en-US" dirty="0"/>
          </a:p>
        </p:txBody>
      </p:sp>
      <p:pic>
        <p:nvPicPr>
          <p:cNvPr id="46" name="Imagem 45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82A3EEB5-8A73-447D-1136-8C94BA6A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916" y="-81273"/>
            <a:ext cx="850084" cy="84577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2D3DB28-7888-C5EF-41B2-938B0ACE9E5F}"/>
              </a:ext>
            </a:extLst>
          </p:cNvPr>
          <p:cNvSpPr/>
          <p:nvPr/>
        </p:nvSpPr>
        <p:spPr>
          <a:xfrm>
            <a:off x="619" y="2961314"/>
            <a:ext cx="8310880" cy="390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7EE4DB1-CC3F-4289-D92F-B0E7F109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22" y="3676825"/>
            <a:ext cx="11164955" cy="2431456"/>
          </a:xfrm>
          <a:prstGeom prst="rect">
            <a:avLst/>
          </a:prstGeom>
        </p:spPr>
      </p:pic>
      <p:sp>
        <p:nvSpPr>
          <p:cNvPr id="5" name="TextBox 21">
            <a:extLst>
              <a:ext uri="{FF2B5EF4-FFF2-40B4-BE49-F238E27FC236}">
                <a16:creationId xmlns:a16="http://schemas.microsoft.com/office/drawing/2014/main" id="{5FF0ECAC-60A2-FCCB-70FA-D96C0C189E56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3624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D1E814-19E9-4283-B8E3-17BFA3948676}"/>
              </a:ext>
            </a:extLst>
          </p:cNvPr>
          <p:cNvSpPr txBox="1"/>
          <p:nvPr/>
        </p:nvSpPr>
        <p:spPr>
          <a:xfrm>
            <a:off x="92779" y="512534"/>
            <a:ext cx="369618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Fundamental Frequency Calculation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7B94-9672-349B-4EC3-EFA62C6C738D}"/>
              </a:ext>
            </a:extLst>
          </p:cNvPr>
          <p:cNvSpPr/>
          <p:nvPr/>
        </p:nvSpPr>
        <p:spPr>
          <a:xfrm>
            <a:off x="3881120" y="-71120"/>
            <a:ext cx="8310880" cy="692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Imagem 45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82A3EEB5-8A73-447D-1136-8C94BA6A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916" y="-81273"/>
            <a:ext cx="850084" cy="84577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2D3DB28-7888-C5EF-41B2-938B0ACE9E5F}"/>
              </a:ext>
            </a:extLst>
          </p:cNvPr>
          <p:cNvSpPr/>
          <p:nvPr/>
        </p:nvSpPr>
        <p:spPr>
          <a:xfrm>
            <a:off x="619" y="2961314"/>
            <a:ext cx="8310880" cy="390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307D7B21-753A-042A-8696-0558A8CC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85" y="3852740"/>
            <a:ext cx="11505029" cy="2123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13304-7073-BB80-B569-266642681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400" y="1338459"/>
            <a:ext cx="4678176" cy="2391047"/>
          </a:xfrm>
          <a:prstGeom prst="rect">
            <a:avLst/>
          </a:prstGeo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79BDE5EA-818C-28BD-69E5-9521AC546080}"/>
              </a:ext>
            </a:extLst>
          </p:cNvPr>
          <p:cNvCxnSpPr>
            <a:cxnSpLocks/>
          </p:cNvCxnSpPr>
          <p:nvPr/>
        </p:nvCxnSpPr>
        <p:spPr>
          <a:xfrm flipH="1" flipV="1">
            <a:off x="10039739" y="3657600"/>
            <a:ext cx="531845" cy="41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>
            <a:extLst>
              <a:ext uri="{FF2B5EF4-FFF2-40B4-BE49-F238E27FC236}">
                <a16:creationId xmlns:a16="http://schemas.microsoft.com/office/drawing/2014/main" id="{AC55F9BF-E369-2B50-B0A1-B981F37655BD}"/>
              </a:ext>
            </a:extLst>
          </p:cNvPr>
          <p:cNvSpPr/>
          <p:nvPr/>
        </p:nvSpPr>
        <p:spPr>
          <a:xfrm>
            <a:off x="7332880" y="2567921"/>
            <a:ext cx="1407360" cy="6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A8D111E-D514-7541-EC49-1E1886B166BB}"/>
              </a:ext>
            </a:extLst>
          </p:cNvPr>
          <p:cNvSpPr/>
          <p:nvPr/>
        </p:nvSpPr>
        <p:spPr>
          <a:xfrm>
            <a:off x="7169970" y="1438796"/>
            <a:ext cx="1407360" cy="6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2AFD4D9A-3006-02E2-CB36-233FBCB2218B}"/>
              </a:ext>
            </a:extLst>
          </p:cNvPr>
          <p:cNvSpPr txBox="1"/>
          <p:nvPr/>
        </p:nvSpPr>
        <p:spPr>
          <a:xfrm>
            <a:off x="4869414" y="1667132"/>
            <a:ext cx="63342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Objective: Accurately calculate the fundamental frequency of a frame with t seconds.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899069BA-2904-1DF6-A74B-429138354EA7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49155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0.00013 -0.178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D1E814-19E9-4283-B8E3-17BFA3948676}"/>
              </a:ext>
            </a:extLst>
          </p:cNvPr>
          <p:cNvSpPr txBox="1"/>
          <p:nvPr/>
        </p:nvSpPr>
        <p:spPr>
          <a:xfrm>
            <a:off x="92779" y="1121731"/>
            <a:ext cx="369618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Technologies</a:t>
            </a:r>
            <a:endParaRPr lang="en-US" altLang="ko-KR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7B94-9672-349B-4EC3-EFA62C6C738D}"/>
              </a:ext>
            </a:extLst>
          </p:cNvPr>
          <p:cNvSpPr/>
          <p:nvPr/>
        </p:nvSpPr>
        <p:spPr>
          <a:xfrm>
            <a:off x="3881120" y="-71120"/>
            <a:ext cx="8310880" cy="692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1BC86309-D42E-2A89-5CCE-23218724BA5B}"/>
              </a:ext>
            </a:extLst>
          </p:cNvPr>
          <p:cNvSpPr txBox="1"/>
          <p:nvPr/>
        </p:nvSpPr>
        <p:spPr>
          <a:xfrm>
            <a:off x="4869414" y="964508"/>
            <a:ext cx="6334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Utilization of technologies to achieve the outcome</a:t>
            </a:r>
          </a:p>
        </p:txBody>
      </p:sp>
      <p:pic>
        <p:nvPicPr>
          <p:cNvPr id="46" name="Imagem 45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82A3EEB5-8A73-447D-1136-8C94BA6A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916" y="-81273"/>
            <a:ext cx="850084" cy="84577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2D3DB28-7888-C5EF-41B2-938B0ACE9E5F}"/>
              </a:ext>
            </a:extLst>
          </p:cNvPr>
          <p:cNvSpPr/>
          <p:nvPr/>
        </p:nvSpPr>
        <p:spPr>
          <a:xfrm>
            <a:off x="619" y="2961314"/>
            <a:ext cx="8310880" cy="390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6CA5D16-E9ED-5231-9FB3-8ECC7CF72B06}"/>
              </a:ext>
            </a:extLst>
          </p:cNvPr>
          <p:cNvGrpSpPr/>
          <p:nvPr/>
        </p:nvGrpSpPr>
        <p:grpSpPr>
          <a:xfrm>
            <a:off x="1027317" y="2205220"/>
            <a:ext cx="10806753" cy="4274572"/>
            <a:chOff x="1482945" y="2260209"/>
            <a:chExt cx="10806753" cy="4274572"/>
          </a:xfrm>
        </p:grpSpPr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2D1FC3D1-5B35-DF04-C210-D92FB050DCB4}"/>
                </a:ext>
              </a:extLst>
            </p:cNvPr>
            <p:cNvSpPr/>
            <p:nvPr/>
          </p:nvSpPr>
          <p:spPr>
            <a:xfrm>
              <a:off x="4615711" y="2311824"/>
              <a:ext cx="4609776" cy="4222957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40">
              <a:extLst>
                <a:ext uri="{FF2B5EF4-FFF2-40B4-BE49-F238E27FC236}">
                  <a16:creationId xmlns:a16="http://schemas.microsoft.com/office/drawing/2014/main" id="{7A7F37A3-982F-E3AA-DC9B-54930CDA78E5}"/>
                </a:ext>
              </a:extLst>
            </p:cNvPr>
            <p:cNvGrpSpPr/>
            <p:nvPr/>
          </p:nvGrpSpPr>
          <p:grpSpPr>
            <a:xfrm>
              <a:off x="9744865" y="2260209"/>
              <a:ext cx="2544833" cy="566764"/>
              <a:chOff x="575693" y="4105536"/>
              <a:chExt cx="2919670" cy="566764"/>
            </a:xfrm>
          </p:grpSpPr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20CE4BD7-A58D-F208-71C5-3317C2B296D0}"/>
                  </a:ext>
                </a:extLst>
              </p:cNvPr>
              <p:cNvSpPr txBox="1"/>
              <p:nvPr/>
            </p:nvSpPr>
            <p:spPr>
              <a:xfrm>
                <a:off x="578399" y="4395301"/>
                <a:ext cx="2904230" cy="27699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Simple GUI development</a:t>
                </a:r>
              </a:p>
            </p:txBody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A690962B-F004-70FD-45A0-0DE010C78EF7}"/>
                  </a:ext>
                </a:extLst>
              </p:cNvPr>
              <p:cNvSpPr txBox="1"/>
              <p:nvPr/>
            </p:nvSpPr>
            <p:spPr>
              <a:xfrm>
                <a:off x="575693" y="4105536"/>
                <a:ext cx="2919670" cy="27699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QT Designer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47">
              <a:extLst>
                <a:ext uri="{FF2B5EF4-FFF2-40B4-BE49-F238E27FC236}">
                  <a16:creationId xmlns:a16="http://schemas.microsoft.com/office/drawing/2014/main" id="{457D8B32-3D2F-16F7-ABF6-E51D4B93B5BC}"/>
                </a:ext>
              </a:extLst>
            </p:cNvPr>
            <p:cNvGrpSpPr/>
            <p:nvPr/>
          </p:nvGrpSpPr>
          <p:grpSpPr>
            <a:xfrm>
              <a:off x="1482945" y="3735467"/>
              <a:ext cx="2624868" cy="566764"/>
              <a:chOff x="313627" y="4105536"/>
              <a:chExt cx="2830084" cy="566764"/>
            </a:xfrm>
          </p:grpSpPr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32766059-8ED3-5F7B-066E-39118D61E5A4}"/>
                  </a:ext>
                </a:extLst>
              </p:cNvPr>
              <p:cNvSpPr txBox="1"/>
              <p:nvPr/>
            </p:nvSpPr>
            <p:spPr>
              <a:xfrm>
                <a:off x="317720" y="4395301"/>
                <a:ext cx="2815118" cy="27699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sz="1200" dirty="0">
                    <a:cs typeface="Arial"/>
                  </a:rPr>
                  <a:t>Objected oriented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endParaRPr>
              </a:p>
            </p:txBody>
          </p:sp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D112ED71-6480-3617-F2E3-388CDEFFDDB8}"/>
                  </a:ext>
                </a:extLst>
              </p:cNvPr>
              <p:cNvSpPr txBox="1"/>
              <p:nvPr/>
            </p:nvSpPr>
            <p:spPr>
              <a:xfrm>
                <a:off x="313627" y="4105536"/>
                <a:ext cx="2830084" cy="27699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Python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5" name="Group 79">
              <a:extLst>
                <a:ext uri="{FF2B5EF4-FFF2-40B4-BE49-F238E27FC236}">
                  <a16:creationId xmlns:a16="http://schemas.microsoft.com/office/drawing/2014/main" id="{EB8D470E-1688-724D-14FB-D06658C4CA7A}"/>
                </a:ext>
              </a:extLst>
            </p:cNvPr>
            <p:cNvGrpSpPr/>
            <p:nvPr/>
          </p:nvGrpSpPr>
          <p:grpSpPr>
            <a:xfrm>
              <a:off x="8256590" y="5605460"/>
              <a:ext cx="3074232" cy="563036"/>
              <a:chOff x="313730" y="4215124"/>
              <a:chExt cx="2779058" cy="563036"/>
            </a:xfrm>
          </p:grpSpPr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A7156355-4C06-BAB5-7097-4E71EF18B978}"/>
                  </a:ext>
                </a:extLst>
              </p:cNvPr>
              <p:cNvSpPr txBox="1"/>
              <p:nvPr/>
            </p:nvSpPr>
            <p:spPr>
              <a:xfrm>
                <a:off x="313730" y="4501161"/>
                <a:ext cx="2762456" cy="27699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sz="1200" dirty="0">
                    <a:cs typeface="Arial"/>
                  </a:rPr>
                  <a:t>Operative system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endParaRPr>
              </a:p>
            </p:txBody>
          </p:sp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86D14EED-BF32-12F3-3693-9977CBB63394}"/>
                  </a:ext>
                </a:extLst>
              </p:cNvPr>
              <p:cNvSpPr txBox="1"/>
              <p:nvPr/>
            </p:nvSpPr>
            <p:spPr>
              <a:xfrm>
                <a:off x="315646" y="4215124"/>
                <a:ext cx="2777142" cy="27699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MACOS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Arc 140">
              <a:extLst>
                <a:ext uri="{FF2B5EF4-FFF2-40B4-BE49-F238E27FC236}">
                  <a16:creationId xmlns:a16="http://schemas.microsoft.com/office/drawing/2014/main" id="{4FAA7692-FB46-6883-A056-51F6DF75E0B1}"/>
                </a:ext>
              </a:extLst>
            </p:cNvPr>
            <p:cNvSpPr/>
            <p:nvPr/>
          </p:nvSpPr>
          <p:spPr>
            <a:xfrm rot="18000000">
              <a:off x="6374890" y="3448608"/>
              <a:ext cx="1458703" cy="1458703"/>
            </a:xfrm>
            <a:prstGeom prst="arc">
              <a:avLst>
                <a:gd name="adj1" fmla="val 16137445"/>
                <a:gd name="adj2" fmla="val 74939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Arc 142">
              <a:extLst>
                <a:ext uri="{FF2B5EF4-FFF2-40B4-BE49-F238E27FC236}">
                  <a16:creationId xmlns:a16="http://schemas.microsoft.com/office/drawing/2014/main" id="{931830AF-B439-B35C-77D6-25DAAFB0466C}"/>
                </a:ext>
              </a:extLst>
            </p:cNvPr>
            <p:cNvSpPr/>
            <p:nvPr/>
          </p:nvSpPr>
          <p:spPr>
            <a:xfrm rot="8100000" flipH="1">
              <a:off x="8306143" y="2276692"/>
              <a:ext cx="1272465" cy="1272465"/>
            </a:xfrm>
            <a:prstGeom prst="arc">
              <a:avLst>
                <a:gd name="adj1" fmla="val 16137445"/>
                <a:gd name="adj2" fmla="val 74939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Arc 143">
              <a:extLst>
                <a:ext uri="{FF2B5EF4-FFF2-40B4-BE49-F238E27FC236}">
                  <a16:creationId xmlns:a16="http://schemas.microsoft.com/office/drawing/2014/main" id="{FB5B5ED7-324F-1637-9122-0B18DBB1D0F8}"/>
                </a:ext>
              </a:extLst>
            </p:cNvPr>
            <p:cNvSpPr/>
            <p:nvPr/>
          </p:nvSpPr>
          <p:spPr>
            <a:xfrm rot="18900000" flipH="1">
              <a:off x="4287348" y="3742276"/>
              <a:ext cx="1272465" cy="1272465"/>
            </a:xfrm>
            <a:prstGeom prst="arc">
              <a:avLst>
                <a:gd name="adj1" fmla="val 16137445"/>
                <a:gd name="adj2" fmla="val 74939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57FBE4E6-7C74-FB0A-7F80-BCA033542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0599" y="4067936"/>
              <a:ext cx="596412" cy="710732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48" name="Rectangle 16">
            <a:extLst>
              <a:ext uri="{FF2B5EF4-FFF2-40B4-BE49-F238E27FC236}">
                <a16:creationId xmlns:a16="http://schemas.microsoft.com/office/drawing/2014/main" id="{17C1D929-BD14-BDC6-7867-87F62F0A396C}"/>
              </a:ext>
            </a:extLst>
          </p:cNvPr>
          <p:cNvSpPr/>
          <p:nvPr/>
        </p:nvSpPr>
        <p:spPr>
          <a:xfrm>
            <a:off x="7880598" y="2655705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9" name="Trapezoid 13">
            <a:extLst>
              <a:ext uri="{FF2B5EF4-FFF2-40B4-BE49-F238E27FC236}">
                <a16:creationId xmlns:a16="http://schemas.microsoft.com/office/drawing/2014/main" id="{C527308B-A4D8-77FD-8ADE-E51424726874}"/>
              </a:ext>
            </a:extLst>
          </p:cNvPr>
          <p:cNvSpPr/>
          <p:nvPr/>
        </p:nvSpPr>
        <p:spPr>
          <a:xfrm>
            <a:off x="6849728" y="5781566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1F2957DE-4B29-8A16-6B86-C998DA51F4BD}"/>
              </a:ext>
            </a:extLst>
          </p:cNvPr>
          <p:cNvSpPr/>
          <p:nvPr/>
        </p:nvSpPr>
        <p:spPr>
          <a:xfrm>
            <a:off x="4449021" y="4077773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36F2A446-523B-BFA5-E548-423BBDACDE36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9157180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46755-DD74-F8F5-E05A-A86D2C24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A56A09-BAE1-37E8-6033-D1438D7C2161}"/>
              </a:ext>
            </a:extLst>
          </p:cNvPr>
          <p:cNvSpPr txBox="1"/>
          <p:nvPr/>
        </p:nvSpPr>
        <p:spPr>
          <a:xfrm>
            <a:off x="762001" y="2613391"/>
            <a:ext cx="578622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/>
              </a:rPr>
              <a:t> 	Class Diagram</a:t>
            </a:r>
            <a:endParaRPr lang="en-GB" altLang="ko-KR" sz="8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v"/>
            </a:pPr>
            <a:endParaRPr lang="pt-PT" altLang="ko-KR" sz="2000" dirty="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/>
              </a:rPr>
              <a:t> 	Processes</a:t>
            </a:r>
          </a:p>
          <a:p>
            <a:pPr marL="171450" indent="-171450">
              <a:buFont typeface="Wingdings" pitchFamily="2" charset="2"/>
              <a:buChar char="v"/>
            </a:pPr>
            <a:endParaRPr lang="en-GB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/>
              </a:rPr>
              <a:t> 	Melody generation</a:t>
            </a:r>
            <a:endParaRPr lang="en-GB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3E6E661A-BA54-A8D6-A968-E2C9783CFDAD}"/>
              </a:ext>
            </a:extLst>
          </p:cNvPr>
          <p:cNvSpPr/>
          <p:nvPr/>
        </p:nvSpPr>
        <p:spPr>
          <a:xfrm>
            <a:off x="762001" y="828031"/>
            <a:ext cx="5076982" cy="720638"/>
          </a:xfrm>
          <a:prstGeom prst="rect">
            <a:avLst/>
          </a:prstGeom>
          <a:noFill/>
        </p:spPr>
        <p:txBody>
          <a:bodyPr lIns="0" tIns="45720" rIns="91440" bIns="45720" anchor="ctr"/>
          <a:lstStyle/>
          <a:p>
            <a:r>
              <a:rPr lang="en-GB" sz="3600" b="1">
                <a:solidFill>
                  <a:schemeClr val="accent2"/>
                </a:solidFill>
                <a:latin typeface="+mj-lt"/>
              </a:rPr>
              <a:t>Implementation</a:t>
            </a:r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F295766-6ECB-B69B-5AC0-64D089627614}"/>
              </a:ext>
            </a:extLst>
          </p:cNvPr>
          <p:cNvSpPr/>
          <p:nvPr/>
        </p:nvSpPr>
        <p:spPr>
          <a:xfrm>
            <a:off x="6945745" y="388535"/>
            <a:ext cx="4484254" cy="5710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700" dirty="0">
                <a:solidFill>
                  <a:schemeClr val="bg2">
                    <a:lumMod val="25000"/>
                  </a:schemeClr>
                </a:solidFill>
              </a:rPr>
              <a:t>4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E37F833-E0C1-9DE5-ACC5-A067C458CC4B}"/>
              </a:ext>
            </a:extLst>
          </p:cNvPr>
          <p:cNvGrpSpPr/>
          <p:nvPr/>
        </p:nvGrpSpPr>
        <p:grpSpPr>
          <a:xfrm>
            <a:off x="194440" y="6320726"/>
            <a:ext cx="11235559" cy="411497"/>
            <a:chOff x="194440" y="6320726"/>
            <a:chExt cx="11235559" cy="411497"/>
          </a:xfrm>
        </p:grpSpPr>
        <p:sp>
          <p:nvSpPr>
            <p:cNvPr id="3" name="TextBox 1">
              <a:extLst>
                <a:ext uri="{FF2B5EF4-FFF2-40B4-BE49-F238E27FC236}">
                  <a16:creationId xmlns:a16="http://schemas.microsoft.com/office/drawing/2014/main" id="{77320843-B6DF-8025-94FC-5B675FA177B2}"/>
                </a:ext>
              </a:extLst>
            </p:cNvPr>
            <p:cNvSpPr txBox="1"/>
            <p:nvPr/>
          </p:nvSpPr>
          <p:spPr>
            <a:xfrm>
              <a:off x="194440" y="6393669"/>
              <a:ext cx="1123555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600">
                  <a:solidFill>
                    <a:schemeClr val="accent3"/>
                  </a:solidFill>
                  <a:latin typeface="+mj-lt"/>
                  <a:cs typeface="Arial"/>
                </a:rPr>
                <a:t>Computational Audio – 2     of Master in Electrical and Computer Engineering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1D84DC1-CBCD-F311-ED08-1263F3BC29C5}"/>
                </a:ext>
              </a:extLst>
            </p:cNvPr>
            <p:cNvSpPr txBox="1"/>
            <p:nvPr/>
          </p:nvSpPr>
          <p:spPr>
            <a:xfrm>
              <a:off x="2377440" y="6320726"/>
              <a:ext cx="434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pt-PT" sz="1050" err="1">
                  <a:solidFill>
                    <a:schemeClr val="accent3"/>
                  </a:solidFill>
                  <a:cs typeface="Arial"/>
                </a:rPr>
                <a:t>nd</a:t>
              </a:r>
              <a:r>
                <a:rPr lang="pt-PT" sz="1200" b="1">
                  <a:solidFill>
                    <a:schemeClr val="accent3"/>
                  </a:solidFill>
                  <a:cs typeface="Arial"/>
                </a:rPr>
                <a:t>.</a:t>
              </a:r>
              <a:endParaRPr lang="pt-PT"/>
            </a:p>
          </p:txBody>
        </p:sp>
      </p:grpSp>
      <p:sp>
        <p:nvSpPr>
          <p:cNvPr id="4" name="TextBox 21">
            <a:extLst>
              <a:ext uri="{FF2B5EF4-FFF2-40B4-BE49-F238E27FC236}">
                <a16:creationId xmlns:a16="http://schemas.microsoft.com/office/drawing/2014/main" id="{6D60528E-3C26-23C4-C90E-C92D4233B62B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585212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4BDC0-3BBD-3990-D433-79EC55CA8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FF9F88C-1BCF-FCBC-360B-0DDE63BAD014}"/>
              </a:ext>
            </a:extLst>
          </p:cNvPr>
          <p:cNvSpPr txBox="1"/>
          <p:nvPr/>
        </p:nvSpPr>
        <p:spPr>
          <a:xfrm>
            <a:off x="73572" y="1755400"/>
            <a:ext cx="3696181" cy="5909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>
                <a:solidFill>
                  <a:schemeClr val="bg1"/>
                </a:solidFill>
                <a:latin typeface="+mj-lt"/>
                <a:cs typeface="Arial"/>
              </a:rPr>
              <a:t>Class Diagram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EA8892-3CEC-EA28-A40F-D14D453FBE4C}"/>
              </a:ext>
            </a:extLst>
          </p:cNvPr>
          <p:cNvSpPr/>
          <p:nvPr/>
        </p:nvSpPr>
        <p:spPr>
          <a:xfrm>
            <a:off x="3881120" y="-71120"/>
            <a:ext cx="8310880" cy="692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diagram of a program&#10;&#10;Description automatically generated">
            <a:extLst>
              <a:ext uri="{FF2B5EF4-FFF2-40B4-BE49-F238E27FC236}">
                <a16:creationId xmlns:a16="http://schemas.microsoft.com/office/drawing/2014/main" id="{9C60277C-7B83-5A4F-4996-C78751DF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20" y="452078"/>
            <a:ext cx="8312602" cy="595384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E0BEE4F-6797-C2B2-6B59-69C4D20982D7}"/>
              </a:ext>
            </a:extLst>
          </p:cNvPr>
          <p:cNvSpPr/>
          <p:nvPr/>
        </p:nvSpPr>
        <p:spPr>
          <a:xfrm>
            <a:off x="5368954" y="990234"/>
            <a:ext cx="1407360" cy="469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F6E552EA-9890-8B21-15F4-5B6345EB740F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4448028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0916E-BA6C-F809-7073-AE0D6C9D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DD71E009-C458-070D-ACDF-6DDC5FAC6ECC}"/>
              </a:ext>
            </a:extLst>
          </p:cNvPr>
          <p:cNvSpPr txBox="1">
            <a:spLocks/>
          </p:cNvSpPr>
          <p:nvPr/>
        </p:nvSpPr>
        <p:spPr>
          <a:xfrm>
            <a:off x="447270" y="199149"/>
            <a:ext cx="8163121" cy="925266"/>
          </a:xfrm>
          <a:prstGeom prst="rect">
            <a:avLst/>
          </a:prstGeom>
          <a:noFill/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4000" b="1">
                <a:solidFill>
                  <a:schemeClr val="accent3"/>
                </a:solidFill>
                <a:latin typeface="+mj-lt"/>
                <a:cs typeface="Arial"/>
              </a:rPr>
              <a:t>Processes</a:t>
            </a:r>
            <a:endParaRPr lang="en-GB" altLang="ko-KR" sz="4000" b="1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C9AD7-2EB6-8783-E03D-C97CCFEB74F1}"/>
              </a:ext>
            </a:extLst>
          </p:cNvPr>
          <p:cNvSpPr/>
          <p:nvPr/>
        </p:nvSpPr>
        <p:spPr>
          <a:xfrm rot="5400000">
            <a:off x="6069620" y="-4730291"/>
            <a:ext cx="69627" cy="12192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A87B35D4-CDCC-A79E-1C57-40730767BEA7}"/>
              </a:ext>
            </a:extLst>
          </p:cNvPr>
          <p:cNvSpPr txBox="1"/>
          <p:nvPr/>
        </p:nvSpPr>
        <p:spPr>
          <a:xfrm>
            <a:off x="447270" y="1613239"/>
            <a:ext cx="11139152" cy="16619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The system is composed of 3 processes:</a:t>
            </a:r>
          </a:p>
          <a:p>
            <a:r>
              <a:rPr lang="en-US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Recording</a:t>
            </a:r>
          </a:p>
          <a:p>
            <a:endParaRPr lang="en-US" sz="6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Processing</a:t>
            </a:r>
          </a:p>
          <a:p>
            <a:endParaRPr lang="en-US" sz="6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Update Display</a:t>
            </a:r>
          </a:p>
        </p:txBody>
      </p:sp>
      <p:pic>
        <p:nvPicPr>
          <p:cNvPr id="32" name="Imagem 31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CABB8E1B-204A-3A9F-71A1-C9751374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8" y="69628"/>
            <a:ext cx="1337673" cy="1330895"/>
          </a:xfrm>
          <a:prstGeom prst="rect">
            <a:avLst/>
          </a:prstGeom>
        </p:spPr>
      </p:pic>
      <p:pic>
        <p:nvPicPr>
          <p:cNvPr id="37" name="Picture 62" descr="A black background with a black square">
            <a:extLst>
              <a:ext uri="{FF2B5EF4-FFF2-40B4-BE49-F238E27FC236}">
                <a16:creationId xmlns:a16="http://schemas.microsoft.com/office/drawing/2014/main" id="{3CEBABB2-E02B-84F8-99F8-AC01F01AE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grpSp>
        <p:nvGrpSpPr>
          <p:cNvPr id="79" name="Agrupar 78">
            <a:extLst>
              <a:ext uri="{FF2B5EF4-FFF2-40B4-BE49-F238E27FC236}">
                <a16:creationId xmlns:a16="http://schemas.microsoft.com/office/drawing/2014/main" id="{D9186E4D-516F-D613-B9E2-723DEB910B74}"/>
              </a:ext>
            </a:extLst>
          </p:cNvPr>
          <p:cNvGrpSpPr/>
          <p:nvPr/>
        </p:nvGrpSpPr>
        <p:grpSpPr>
          <a:xfrm>
            <a:off x="4072325" y="2813568"/>
            <a:ext cx="7301923" cy="3262033"/>
            <a:chOff x="3987869" y="2598420"/>
            <a:chExt cx="7096213" cy="3110255"/>
          </a:xfrm>
        </p:grpSpPr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id="{A8230F37-09EC-B521-BEA3-A81CD5273A11}"/>
                </a:ext>
              </a:extLst>
            </p:cNvPr>
            <p:cNvSpPr/>
            <p:nvPr/>
          </p:nvSpPr>
          <p:spPr>
            <a:xfrm>
              <a:off x="3987869" y="2598420"/>
              <a:ext cx="7096213" cy="311025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8C1B61B1-98FE-FB3E-849D-A1BE5BDCBEB6}"/>
                </a:ext>
              </a:extLst>
            </p:cNvPr>
            <p:cNvSpPr/>
            <p:nvPr/>
          </p:nvSpPr>
          <p:spPr>
            <a:xfrm>
              <a:off x="4387224" y="2890963"/>
              <a:ext cx="2111583" cy="5380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Arial"/>
                </a:rPr>
                <a:t>Recording_1</a:t>
              </a:r>
              <a:endParaRPr lang="en-US" sz="800" dirty="0">
                <a:cs typeface="Arial"/>
              </a:endParaRPr>
            </a:p>
          </p:txBody>
        </p:sp>
        <p:sp>
          <p:nvSpPr>
            <p:cNvPr id="40" name="Rectangle 10">
              <a:extLst>
                <a:ext uri="{FF2B5EF4-FFF2-40B4-BE49-F238E27FC236}">
                  <a16:creationId xmlns:a16="http://schemas.microsoft.com/office/drawing/2014/main" id="{9B399592-B8BF-21B9-2583-224BA4FBCE8F}"/>
                </a:ext>
              </a:extLst>
            </p:cNvPr>
            <p:cNvSpPr/>
            <p:nvPr/>
          </p:nvSpPr>
          <p:spPr>
            <a:xfrm>
              <a:off x="6498806" y="2890961"/>
              <a:ext cx="2111583" cy="5380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Arial"/>
                </a:rPr>
                <a:t>Recording_2</a:t>
              </a:r>
              <a:endParaRPr lang="en-US" sz="800" dirty="0">
                <a:cs typeface="Arial"/>
              </a:endParaRP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EBB10AA4-9C82-EA86-4AC2-16539B5D0AB8}"/>
                </a:ext>
              </a:extLst>
            </p:cNvPr>
            <p:cNvSpPr/>
            <p:nvPr/>
          </p:nvSpPr>
          <p:spPr>
            <a:xfrm>
              <a:off x="6560191" y="3724166"/>
              <a:ext cx="975785" cy="53803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Processing_1</a:t>
              </a:r>
              <a:endParaRPr lang="en-US" sz="800" dirty="0">
                <a:cs typeface="Arial"/>
              </a:endParaRP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0755BF93-E4C2-15D6-54E6-E89CF23BDA50}"/>
                </a:ext>
              </a:extLst>
            </p:cNvPr>
            <p:cNvSpPr/>
            <p:nvPr/>
          </p:nvSpPr>
          <p:spPr>
            <a:xfrm>
              <a:off x="8610389" y="2890961"/>
              <a:ext cx="2111583" cy="5380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Arial"/>
                </a:rPr>
                <a:t>Recording_3</a:t>
              </a:r>
              <a:endParaRPr lang="en-US" sz="800" dirty="0">
                <a:cs typeface="Arial"/>
              </a:endParaRPr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D09C1683-0AA5-B856-E5C5-9B45F1359366}"/>
                </a:ext>
              </a:extLst>
            </p:cNvPr>
            <p:cNvSpPr/>
            <p:nvPr/>
          </p:nvSpPr>
          <p:spPr>
            <a:xfrm>
              <a:off x="8671773" y="3724166"/>
              <a:ext cx="975784" cy="53803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Processing_2</a:t>
              </a:r>
              <a:endParaRPr lang="en-US" sz="800" dirty="0">
                <a:cs typeface="Arial"/>
              </a:endParaRPr>
            </a:p>
          </p:txBody>
        </p:sp>
        <p:sp>
          <p:nvSpPr>
            <p:cNvPr id="34" name="Rectangle 43">
              <a:extLst>
                <a:ext uri="{FF2B5EF4-FFF2-40B4-BE49-F238E27FC236}">
                  <a16:creationId xmlns:a16="http://schemas.microsoft.com/office/drawing/2014/main" id="{0F537630-D5F3-5D01-37AC-2672627F1260}"/>
                </a:ext>
              </a:extLst>
            </p:cNvPr>
            <p:cNvSpPr/>
            <p:nvPr/>
          </p:nvSpPr>
          <p:spPr>
            <a:xfrm>
              <a:off x="4387224" y="4557376"/>
              <a:ext cx="867290" cy="5380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Arial"/>
                </a:rPr>
                <a:t>Update Display_1</a:t>
              </a:r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B01A4BD0-CF40-9DC5-818F-9D8E586BA28E}"/>
                </a:ext>
              </a:extLst>
            </p:cNvPr>
            <p:cNvSpPr/>
            <p:nvPr/>
          </p:nvSpPr>
          <p:spPr>
            <a:xfrm>
              <a:off x="7535976" y="4557371"/>
              <a:ext cx="867290" cy="5380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Arial"/>
                </a:rPr>
                <a:t>Update Display_2</a:t>
              </a:r>
            </a:p>
          </p:txBody>
        </p:sp>
        <p:sp>
          <p:nvSpPr>
            <p:cNvPr id="50" name="Rectangle 43">
              <a:extLst>
                <a:ext uri="{FF2B5EF4-FFF2-40B4-BE49-F238E27FC236}">
                  <a16:creationId xmlns:a16="http://schemas.microsoft.com/office/drawing/2014/main" id="{67D7F059-BF3C-9DBA-A094-A65F1CA8EE66}"/>
                </a:ext>
              </a:extLst>
            </p:cNvPr>
            <p:cNvSpPr/>
            <p:nvPr/>
          </p:nvSpPr>
          <p:spPr>
            <a:xfrm>
              <a:off x="9647557" y="4557371"/>
              <a:ext cx="867290" cy="5380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Arial"/>
                </a:rPr>
                <a:t>Update Display_3</a:t>
              </a:r>
            </a:p>
          </p:txBody>
        </p:sp>
        <p:cxnSp>
          <p:nvCxnSpPr>
            <p:cNvPr id="52" name="Conexão: Curva 51">
              <a:extLst>
                <a:ext uri="{FF2B5EF4-FFF2-40B4-BE49-F238E27FC236}">
                  <a16:creationId xmlns:a16="http://schemas.microsoft.com/office/drawing/2014/main" id="{4EA306F2-3616-36DF-13D1-01F5D79E8D31}"/>
                </a:ext>
              </a:extLst>
            </p:cNvPr>
            <p:cNvCxnSpPr/>
            <p:nvPr/>
          </p:nvCxnSpPr>
          <p:spPr>
            <a:xfrm rot="16200000" flipH="1">
              <a:off x="6381914" y="3545889"/>
              <a:ext cx="295169" cy="61385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: Curva 52">
              <a:extLst>
                <a:ext uri="{FF2B5EF4-FFF2-40B4-BE49-F238E27FC236}">
                  <a16:creationId xmlns:a16="http://schemas.microsoft.com/office/drawing/2014/main" id="{CD6EC1C3-A35F-3856-CB15-B053F832DF37}"/>
                </a:ext>
              </a:extLst>
            </p:cNvPr>
            <p:cNvCxnSpPr/>
            <p:nvPr/>
          </p:nvCxnSpPr>
          <p:spPr>
            <a:xfrm rot="16200000" flipH="1">
              <a:off x="8493496" y="3545889"/>
              <a:ext cx="295169" cy="61385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unidirecional 56">
              <a:extLst>
                <a:ext uri="{FF2B5EF4-FFF2-40B4-BE49-F238E27FC236}">
                  <a16:creationId xmlns:a16="http://schemas.microsoft.com/office/drawing/2014/main" id="{DB3DC590-CFB8-F940-FB11-8AFD3FDB7A57}"/>
                </a:ext>
              </a:extLst>
            </p:cNvPr>
            <p:cNvCxnSpPr/>
            <p:nvPr/>
          </p:nvCxnSpPr>
          <p:spPr>
            <a:xfrm>
              <a:off x="4387224" y="5372100"/>
              <a:ext cx="63347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A913AF5B-96D0-BD55-1800-EF50B497CAD6}"/>
                </a:ext>
              </a:extLst>
            </p:cNvPr>
            <p:cNvSpPr txBox="1"/>
            <p:nvPr/>
          </p:nvSpPr>
          <p:spPr>
            <a:xfrm>
              <a:off x="10721972" y="5181600"/>
              <a:ext cx="227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dirty="0"/>
                <a:t>t</a:t>
              </a:r>
              <a:endParaRPr lang="pt-PT" dirty="0"/>
            </a:p>
          </p:txBody>
        </p: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BAF0BDF4-E386-F091-BB2E-3C0EC93CD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60191" y="4280679"/>
              <a:ext cx="0" cy="10914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556F4D6B-E06A-C9E4-408B-4763DC193CD4}"/>
                </a:ext>
              </a:extLst>
            </p:cNvPr>
            <p:cNvCxnSpPr>
              <a:cxnSpLocks/>
            </p:cNvCxnSpPr>
            <p:nvPr/>
          </p:nvCxnSpPr>
          <p:spPr>
            <a:xfrm>
              <a:off x="8671144" y="4262203"/>
              <a:ext cx="629" cy="110989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66">
              <a:extLst>
                <a:ext uri="{FF2B5EF4-FFF2-40B4-BE49-F238E27FC236}">
                  <a16:creationId xmlns:a16="http://schemas.microsoft.com/office/drawing/2014/main" id="{0E6E1216-C225-09E9-32CA-DE8F62EA1271}"/>
                </a:ext>
              </a:extLst>
            </p:cNvPr>
            <p:cNvCxnSpPr>
              <a:cxnSpLocks/>
            </p:cNvCxnSpPr>
            <p:nvPr/>
          </p:nvCxnSpPr>
          <p:spPr>
            <a:xfrm>
              <a:off x="8609972" y="3428996"/>
              <a:ext cx="0" cy="194310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68">
              <a:extLst>
                <a:ext uri="{FF2B5EF4-FFF2-40B4-BE49-F238E27FC236}">
                  <a16:creationId xmlns:a16="http://schemas.microsoft.com/office/drawing/2014/main" id="{6406E2E8-DCA1-8B21-7578-1E786CDEF415}"/>
                </a:ext>
              </a:extLst>
            </p:cNvPr>
            <p:cNvCxnSpPr>
              <a:cxnSpLocks/>
            </p:cNvCxnSpPr>
            <p:nvPr/>
          </p:nvCxnSpPr>
          <p:spPr>
            <a:xfrm>
              <a:off x="6498806" y="3428996"/>
              <a:ext cx="0" cy="194310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xão reta 69">
              <a:extLst>
                <a:ext uri="{FF2B5EF4-FFF2-40B4-BE49-F238E27FC236}">
                  <a16:creationId xmlns:a16="http://schemas.microsoft.com/office/drawing/2014/main" id="{1376D349-0ECA-13ED-2AEE-C918F21310B6}"/>
                </a:ext>
              </a:extLst>
            </p:cNvPr>
            <p:cNvCxnSpPr>
              <a:cxnSpLocks/>
            </p:cNvCxnSpPr>
            <p:nvPr/>
          </p:nvCxnSpPr>
          <p:spPr>
            <a:xfrm>
              <a:off x="4387224" y="3428996"/>
              <a:ext cx="0" cy="194310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xão reta 70">
              <a:extLst>
                <a:ext uri="{FF2B5EF4-FFF2-40B4-BE49-F238E27FC236}">
                  <a16:creationId xmlns:a16="http://schemas.microsoft.com/office/drawing/2014/main" id="{CB36AD6A-B9AD-7FAE-9B9D-5EFD06242F66}"/>
                </a:ext>
              </a:extLst>
            </p:cNvPr>
            <p:cNvCxnSpPr>
              <a:cxnSpLocks/>
            </p:cNvCxnSpPr>
            <p:nvPr/>
          </p:nvCxnSpPr>
          <p:spPr>
            <a:xfrm>
              <a:off x="7535975" y="4262203"/>
              <a:ext cx="1" cy="110989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EBE62A04-2CA9-29CD-8A6D-1EE6C4483F32}"/>
                </a:ext>
              </a:extLst>
            </p:cNvPr>
            <p:cNvCxnSpPr>
              <a:cxnSpLocks/>
            </p:cNvCxnSpPr>
            <p:nvPr/>
          </p:nvCxnSpPr>
          <p:spPr>
            <a:xfrm>
              <a:off x="9647557" y="4262203"/>
              <a:ext cx="0" cy="110989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C8569A95-20D0-27AA-958A-63E1AA75A160}"/>
                </a:ext>
              </a:extLst>
            </p:cNvPr>
            <p:cNvSpPr txBox="1"/>
            <p:nvPr/>
          </p:nvSpPr>
          <p:spPr>
            <a:xfrm>
              <a:off x="6516473" y="3437948"/>
              <a:ext cx="10632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 dirty="0" err="1"/>
                <a:t>Signal</a:t>
              </a:r>
              <a:endParaRPr lang="pt-PT" dirty="0"/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1029CFDE-17D1-B7DC-7FC2-D92AB7934EC6}"/>
                </a:ext>
              </a:extLst>
            </p:cNvPr>
            <p:cNvSpPr txBox="1"/>
            <p:nvPr/>
          </p:nvSpPr>
          <p:spPr>
            <a:xfrm>
              <a:off x="8627638" y="3428995"/>
              <a:ext cx="10632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 dirty="0" err="1"/>
                <a:t>Signal</a:t>
              </a:r>
              <a:endParaRPr lang="pt-PT" dirty="0"/>
            </a:p>
          </p:txBody>
        </p:sp>
      </p:grp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0D0D6E2D-4622-8496-5666-423F057E1133}"/>
              </a:ext>
            </a:extLst>
          </p:cNvPr>
          <p:cNvCxnSpPr>
            <a:cxnSpLocks/>
          </p:cNvCxnSpPr>
          <p:nvPr/>
        </p:nvCxnSpPr>
        <p:spPr>
          <a:xfrm>
            <a:off x="8612810" y="5432407"/>
            <a:ext cx="0" cy="2901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0CC9825F-23DA-056D-BF04-9BD2ACB29AD6}"/>
              </a:ext>
            </a:extLst>
          </p:cNvPr>
          <p:cNvCxnSpPr>
            <a:cxnSpLocks/>
          </p:cNvCxnSpPr>
          <p:nvPr/>
        </p:nvCxnSpPr>
        <p:spPr>
          <a:xfrm>
            <a:off x="10788094" y="5432407"/>
            <a:ext cx="0" cy="2901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xão reta 85">
            <a:extLst>
              <a:ext uri="{FF2B5EF4-FFF2-40B4-BE49-F238E27FC236}">
                <a16:creationId xmlns:a16="http://schemas.microsoft.com/office/drawing/2014/main" id="{B27EBD18-A193-F43F-D03A-614E6624416A}"/>
              </a:ext>
            </a:extLst>
          </p:cNvPr>
          <p:cNvCxnSpPr>
            <a:cxnSpLocks/>
          </p:cNvCxnSpPr>
          <p:nvPr/>
        </p:nvCxnSpPr>
        <p:spPr>
          <a:xfrm>
            <a:off x="5374914" y="5432407"/>
            <a:ext cx="0" cy="2901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8BB60E10-7B75-257C-DF3E-F42786CE5448}"/>
              </a:ext>
            </a:extLst>
          </p:cNvPr>
          <p:cNvSpPr txBox="1"/>
          <p:nvPr/>
        </p:nvSpPr>
        <p:spPr>
          <a:xfrm>
            <a:off x="6509274" y="5691712"/>
            <a:ext cx="23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T</a:t>
            </a:r>
            <a:endParaRPr lang="pt-PT" dirty="0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65BA5327-41F5-77DA-64CB-399DEF53E6F8}"/>
              </a:ext>
            </a:extLst>
          </p:cNvPr>
          <p:cNvSpPr txBox="1"/>
          <p:nvPr/>
        </p:nvSpPr>
        <p:spPr>
          <a:xfrm>
            <a:off x="8647437" y="5716746"/>
            <a:ext cx="42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2T</a:t>
            </a:r>
            <a:endParaRPr lang="pt-PT" dirty="0"/>
          </a:p>
        </p:txBody>
      </p:sp>
      <p:sp>
        <p:nvSpPr>
          <p:cNvPr id="89" name="TextBox 21">
            <a:extLst>
              <a:ext uri="{FF2B5EF4-FFF2-40B4-BE49-F238E27FC236}">
                <a16:creationId xmlns:a16="http://schemas.microsoft.com/office/drawing/2014/main" id="{1CAE3240-98F0-9962-FC89-F6DC17A98984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130881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BCBCE113-22C9-D962-4D74-5D1D70DF8237}"/>
              </a:ext>
            </a:extLst>
          </p:cNvPr>
          <p:cNvSpPr/>
          <p:nvPr/>
        </p:nvSpPr>
        <p:spPr>
          <a:xfrm>
            <a:off x="0" y="0"/>
            <a:ext cx="12191997" cy="685799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FDF72-62A7-4C97-B352-59C174B6D9CD}"/>
              </a:ext>
            </a:extLst>
          </p:cNvPr>
          <p:cNvSpPr txBox="1"/>
          <p:nvPr/>
        </p:nvSpPr>
        <p:spPr>
          <a:xfrm>
            <a:off x="6096000" y="768405"/>
            <a:ext cx="600927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pt-PT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PerfectPitch</a:t>
            </a:r>
            <a:r>
              <a:rPr lang="pt-PT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– Online Melody </a:t>
            </a:r>
            <a:r>
              <a:rPr lang="pt-PT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Identifier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49BF7-D4C1-2C6C-B329-C63B1D41C623}"/>
              </a:ext>
            </a:extLst>
          </p:cNvPr>
          <p:cNvSpPr/>
          <p:nvPr/>
        </p:nvSpPr>
        <p:spPr>
          <a:xfrm>
            <a:off x="5359884" y="5129872"/>
            <a:ext cx="6832115" cy="17281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0" name="Group 73">
            <a:extLst>
              <a:ext uri="{FF2B5EF4-FFF2-40B4-BE49-F238E27FC236}">
                <a16:creationId xmlns:a16="http://schemas.microsoft.com/office/drawing/2014/main" id="{89403473-E53C-495A-AE70-62AD9C2B85BE}"/>
              </a:ext>
            </a:extLst>
          </p:cNvPr>
          <p:cNvGrpSpPr/>
          <p:nvPr/>
        </p:nvGrpSpPr>
        <p:grpSpPr>
          <a:xfrm>
            <a:off x="5556958" y="5303184"/>
            <a:ext cx="2880431" cy="1107996"/>
            <a:chOff x="2551705" y="4283314"/>
            <a:chExt cx="2357002" cy="11079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4FB04FA-C58E-474D-B8FE-233ACCC07AAF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/>
                <a:t>Eng. Eletrotécnica e de Computadores, Faculdade de Engenharia da Universidade do Porto </a:t>
              </a:r>
            </a:p>
            <a:p>
              <a:r>
                <a:rPr lang="pt-PT" sz="1200" dirty="0"/>
                <a:t>Porto, Portugal, up20190705@up.pt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F6A783-07C9-4162-82E8-04F6BCE12AF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André de Azevedo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Barata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73">
            <a:extLst>
              <a:ext uri="{FF2B5EF4-FFF2-40B4-BE49-F238E27FC236}">
                <a16:creationId xmlns:a16="http://schemas.microsoft.com/office/drawing/2014/main" id="{8716FD0B-C3AE-4B34-BB1F-6DF15A9CB795}"/>
              </a:ext>
            </a:extLst>
          </p:cNvPr>
          <p:cNvGrpSpPr/>
          <p:nvPr/>
        </p:nvGrpSpPr>
        <p:grpSpPr>
          <a:xfrm>
            <a:off x="8679604" y="5303184"/>
            <a:ext cx="2880431" cy="1107996"/>
            <a:chOff x="2551705" y="4283314"/>
            <a:chExt cx="2357002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E99787-D4EE-4315-A127-3ED146C4F2C6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/>
                <a:t>Eng. Eletrotécnica e de Computadores, Faculdade de Engenharia da Universidade do Porto </a:t>
              </a:r>
            </a:p>
            <a:p>
              <a:r>
                <a:rPr lang="pt-PT" sz="1200" dirty="0"/>
                <a:t>Porto, Portugal, up201905318@up.pt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67BD9A-995F-400A-BD8C-4FEB5B7F95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André Nogueira Soares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0BE4AA0-AE1A-1375-817E-F66A5066718B}"/>
              </a:ext>
            </a:extLst>
          </p:cNvPr>
          <p:cNvSpPr/>
          <p:nvPr/>
        </p:nvSpPr>
        <p:spPr>
          <a:xfrm>
            <a:off x="5290258" y="4932218"/>
            <a:ext cx="69627" cy="192578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32CAA3-A557-A337-1180-AAD29A3305B9}"/>
              </a:ext>
            </a:extLst>
          </p:cNvPr>
          <p:cNvSpPr/>
          <p:nvPr/>
        </p:nvSpPr>
        <p:spPr>
          <a:xfrm rot="5400000">
            <a:off x="8623410" y="1561285"/>
            <a:ext cx="69627" cy="70675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59C952EF-386B-5431-2FD8-E5FCAFB012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7768" r="9822" b="-461"/>
          <a:stretch/>
        </p:blipFill>
        <p:spPr>
          <a:xfrm>
            <a:off x="0" y="0"/>
            <a:ext cx="6504010" cy="6858000"/>
          </a:xfrm>
        </p:spPr>
      </p:pic>
      <p:pic>
        <p:nvPicPr>
          <p:cNvPr id="63" name="Picture 62" descr="A black background with a black square">
            <a:extLst>
              <a:ext uri="{FF2B5EF4-FFF2-40B4-BE49-F238E27FC236}">
                <a16:creationId xmlns:a16="http://schemas.microsoft.com/office/drawing/2014/main" id="{417317BB-6910-2E05-BEA4-D43648AED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A412E0-FB35-49AA-9599-C33626282628}"/>
              </a:ext>
            </a:extLst>
          </p:cNvPr>
          <p:cNvSpPr txBox="1"/>
          <p:nvPr/>
        </p:nvSpPr>
        <p:spPr>
          <a:xfrm>
            <a:off x="6880262" y="2478241"/>
            <a:ext cx="5051592" cy="646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pt-PT" b="1" dirty="0">
                <a:solidFill>
                  <a:schemeClr val="accent3"/>
                </a:solidFill>
                <a:cs typeface="Arial"/>
              </a:rPr>
              <a:t>Computacional Áudio – 2     </a:t>
            </a:r>
            <a:r>
              <a:rPr lang="pt-PT" b="1" dirty="0" err="1">
                <a:solidFill>
                  <a:schemeClr val="accent3"/>
                </a:solidFill>
                <a:cs typeface="Arial"/>
              </a:rPr>
              <a:t>of</a:t>
            </a:r>
            <a:r>
              <a:rPr lang="pt-PT" b="1" dirty="0">
                <a:solidFill>
                  <a:schemeClr val="accent3"/>
                </a:solidFill>
                <a:cs typeface="Arial"/>
              </a:rPr>
              <a:t> </a:t>
            </a:r>
            <a:r>
              <a:rPr lang="en-US" b="1" dirty="0">
                <a:solidFill>
                  <a:schemeClr val="accent3"/>
                </a:solidFill>
                <a:cs typeface="Arial"/>
              </a:rPr>
              <a:t>Master in Electrical and Computer Engineering</a:t>
            </a:r>
            <a:endParaRPr lang="en-GB" altLang="ko-KR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662B8D-4F56-B81C-2239-E7C9F1BC6D01}"/>
              </a:ext>
            </a:extLst>
          </p:cNvPr>
          <p:cNvSpPr/>
          <p:nvPr/>
        </p:nvSpPr>
        <p:spPr>
          <a:xfrm>
            <a:off x="1056443" y="6702641"/>
            <a:ext cx="577048" cy="155357"/>
          </a:xfrm>
          <a:prstGeom prst="rect">
            <a:avLst/>
          </a:prstGeom>
          <a:solidFill>
            <a:srgbClr val="ECFAFA"/>
          </a:solidFill>
          <a:ln>
            <a:solidFill>
              <a:srgbClr val="EC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51">
            <a:extLst>
              <a:ext uri="{FF2B5EF4-FFF2-40B4-BE49-F238E27FC236}">
                <a16:creationId xmlns:a16="http://schemas.microsoft.com/office/drawing/2014/main" id="{11F6F151-2D5F-A8BC-D118-171DF5D78F22}"/>
              </a:ext>
            </a:extLst>
          </p:cNvPr>
          <p:cNvSpPr txBox="1"/>
          <p:nvPr/>
        </p:nvSpPr>
        <p:spPr>
          <a:xfrm>
            <a:off x="8412904" y="4755159"/>
            <a:ext cx="404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Professor Doctor </a:t>
            </a:r>
            <a:r>
              <a:rPr lang="pt-P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Diamantino Rui da Silva Freitas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EE0547-96AF-E69D-77F5-229F5207A474}"/>
              </a:ext>
            </a:extLst>
          </p:cNvPr>
          <p:cNvSpPr txBox="1"/>
          <p:nvPr/>
        </p:nvSpPr>
        <p:spPr>
          <a:xfrm>
            <a:off x="9611202" y="2441380"/>
            <a:ext cx="577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accent3"/>
                </a:solidFill>
                <a:cs typeface="Arial"/>
              </a:rPr>
              <a:t> </a:t>
            </a:r>
            <a:r>
              <a:rPr lang="pt-PT" sz="1200" b="1" dirty="0" err="1">
                <a:solidFill>
                  <a:schemeClr val="accent3"/>
                </a:solidFill>
                <a:cs typeface="Arial"/>
              </a:rPr>
              <a:t>nd</a:t>
            </a:r>
            <a:r>
              <a:rPr lang="pt-PT" sz="1200" b="1" dirty="0">
                <a:solidFill>
                  <a:schemeClr val="accent3"/>
                </a:solidFill>
                <a:cs typeface="Arial"/>
              </a:rPr>
              <a:t>.</a:t>
            </a:r>
            <a:endParaRPr lang="pt-PT" dirty="0"/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C080232E-71E3-8C23-B77C-962AE5D76C73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9745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C4A85-7349-B3F6-363D-CD715011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4D47E4C6-5467-CD3E-AFE4-9166805B16FB}"/>
              </a:ext>
            </a:extLst>
          </p:cNvPr>
          <p:cNvSpPr txBox="1">
            <a:spLocks/>
          </p:cNvSpPr>
          <p:nvPr/>
        </p:nvSpPr>
        <p:spPr>
          <a:xfrm>
            <a:off x="447270" y="199149"/>
            <a:ext cx="8163121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Melody Generation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75F09-E38B-F5CC-BE75-7C11F3EC7928}"/>
              </a:ext>
            </a:extLst>
          </p:cNvPr>
          <p:cNvSpPr/>
          <p:nvPr/>
        </p:nvSpPr>
        <p:spPr>
          <a:xfrm rot="5400000">
            <a:off x="6069620" y="-4730291"/>
            <a:ext cx="69627" cy="12192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A5DC16F7-FE54-110C-79CE-45011410B99F}"/>
              </a:ext>
            </a:extLst>
          </p:cNvPr>
          <p:cNvSpPr txBox="1"/>
          <p:nvPr/>
        </p:nvSpPr>
        <p:spPr>
          <a:xfrm>
            <a:off x="447270" y="1714767"/>
            <a:ext cx="431134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Sawtooth waves with a given frequency, duration, and fixed sample frequencies. Fade in and fade out.</a:t>
            </a:r>
            <a:endParaRPr lang="en-US" dirty="0">
              <a:cs typeface="Arial"/>
            </a:endParaRPr>
          </a:p>
        </p:txBody>
      </p:sp>
      <p:pic>
        <p:nvPicPr>
          <p:cNvPr id="32" name="Imagem 31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B03A85A7-2772-FE85-95C9-F1D4E644D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8" y="69628"/>
            <a:ext cx="1337673" cy="1330895"/>
          </a:xfrm>
          <a:prstGeom prst="rect">
            <a:avLst/>
          </a:prstGeom>
        </p:spPr>
      </p:pic>
      <p:pic>
        <p:nvPicPr>
          <p:cNvPr id="37" name="Picture 62" descr="A black background with a black square">
            <a:extLst>
              <a:ext uri="{FF2B5EF4-FFF2-40B4-BE49-F238E27FC236}">
                <a16:creationId xmlns:a16="http://schemas.microsoft.com/office/drawing/2014/main" id="{E438E1DB-7888-8713-0078-C737C0625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939DD953-646A-FA83-EA66-A15868C8A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30" y="3500804"/>
            <a:ext cx="4080000" cy="3060000"/>
          </a:xfrm>
          <a:prstGeom prst="rect">
            <a:avLst/>
          </a:prstGeom>
        </p:spPr>
      </p:pic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70029A13-C55C-7C66-A038-588FA66D4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036" y="3500804"/>
            <a:ext cx="4080000" cy="30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F879DA6-6D37-F4AA-0429-99C05AAC54CB}"/>
                  </a:ext>
                </a:extLst>
              </p:cNvPr>
              <p:cNvSpPr txBox="1"/>
              <p:nvPr/>
            </p:nvSpPr>
            <p:spPr>
              <a:xfrm>
                <a:off x="5424994" y="1736025"/>
                <a:ext cx="5032149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PT" sz="16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pt-PT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1600" i="1">
                                        <a:latin typeface="Cambria Math" panose="02040503050406030204" pitchFamily="18" charset="0"/>
                                      </a:rPr>
                                      <m:t>2.</m:t>
                                    </m:r>
                                    <m:r>
                                      <a:rPr lang="pt-P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P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pt-P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P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.40</m:t>
                                    </m:r>
                                    <m:r>
                                      <a:rPr lang="pt-P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,  0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&lt;10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      1   ,       10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𝑑𝑢𝑟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. −10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func>
                              <m:funcPr>
                                <m:ctrlPr>
                                  <a:rPr lang="pt-PT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PT" sz="1600" i="1">
                                        <a:latin typeface="Cambria Math" panose="02040503050406030204" pitchFamily="18" charset="0"/>
                                      </a:rPr>
                                      <m:t>2.</m:t>
                                    </m:r>
                                    <m:r>
                                      <a:rPr lang="pt-P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P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pt-P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P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.40</m:t>
                                    </m:r>
                                    <m:r>
                                      <a:rPr lang="pt-P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pt-P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𝑑𝑢𝑟</m:t>
                            </m:r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. −10</m:t>
                            </m:r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𝑑𝑢𝑟</m:t>
                            </m:r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pt-PT" sz="2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F879DA6-6D37-F4AA-0429-99C05AAC5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994" y="1736025"/>
                <a:ext cx="5032149" cy="7861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326F702-77A3-531F-ECB9-0E98FEFFAF09}"/>
                  </a:ext>
                </a:extLst>
              </p:cNvPr>
              <p:cNvSpPr txBox="1"/>
              <p:nvPr/>
            </p:nvSpPr>
            <p:spPr>
              <a:xfrm>
                <a:off x="8779285" y="2857640"/>
                <a:ext cx="3860988" cy="347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PT" sz="1600" dirty="0"/>
                  <a:t>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t-P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𝑓𝑙𝑜𝑜𝑟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t-PT" sz="16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326F702-77A3-531F-ECB9-0E98FEFFA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285" y="2857640"/>
                <a:ext cx="3860988" cy="347659"/>
              </a:xfrm>
              <a:prstGeom prst="rect">
                <a:avLst/>
              </a:prstGeom>
              <a:blipFill>
                <a:blip r:embed="rId8"/>
                <a:stretch>
                  <a:fillRect l="-3155" t="-5263" b="-1929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21">
            <a:extLst>
              <a:ext uri="{FF2B5EF4-FFF2-40B4-BE49-F238E27FC236}">
                <a16:creationId xmlns:a16="http://schemas.microsoft.com/office/drawing/2014/main" id="{BEB624BC-038A-1D25-18BD-E2B99B7659F7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3513058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FEAAD-6E9F-40BA-A59C-0765A487DBF7}"/>
              </a:ext>
            </a:extLst>
          </p:cNvPr>
          <p:cNvSpPr txBox="1"/>
          <p:nvPr/>
        </p:nvSpPr>
        <p:spPr>
          <a:xfrm>
            <a:off x="762001" y="2582614"/>
            <a:ext cx="5786220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,Sans-Serif" pitchFamily="2" charset="2"/>
              <a:buChar char="v"/>
            </a:pPr>
            <a:r>
              <a:rPr lang="en-GB" sz="2000" dirty="0">
                <a:solidFill>
                  <a:schemeClr val="bg1"/>
                </a:solidFill>
                <a:cs typeface="Arial"/>
              </a:rPr>
              <a:t> 	Test - Pitch recognition</a:t>
            </a:r>
          </a:p>
          <a:p>
            <a:pPr marL="171450" indent="-171450">
              <a:buFont typeface="Wingdings,Sans-Serif" pitchFamily="2" charset="2"/>
              <a:buChar char="v"/>
            </a:pPr>
            <a:endParaRPr lang="en-GB" sz="800" dirty="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Wingdings,Sans-Serif" pitchFamily="2" charset="2"/>
              <a:buChar char="v"/>
            </a:pPr>
            <a:r>
              <a:rPr lang="en-GB" sz="2000" dirty="0">
                <a:solidFill>
                  <a:schemeClr val="bg1"/>
                </a:solidFill>
                <a:cs typeface="Arial"/>
              </a:rPr>
              <a:t> 	Test - Onset</a:t>
            </a:r>
          </a:p>
          <a:p>
            <a:pPr marL="171450" indent="-171450">
              <a:buFont typeface="Wingdings,Sans-Serif" pitchFamily="2" charset="2"/>
              <a:buChar char="v"/>
            </a:pPr>
            <a:endParaRPr lang="en-GB" sz="800" dirty="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Wingdings,Sans-Serif" pitchFamily="2" charset="2"/>
              <a:buChar char="v"/>
            </a:pPr>
            <a:r>
              <a:rPr lang="en-GB" sz="2000" dirty="0">
                <a:solidFill>
                  <a:schemeClr val="bg1"/>
                </a:solidFill>
                <a:cs typeface="Arial"/>
              </a:rPr>
              <a:t> 	Demo</a:t>
            </a:r>
          </a:p>
          <a:p>
            <a:pPr marL="171450" indent="-171450">
              <a:buFont typeface="Wingdings,Sans-Serif" pitchFamily="2" charset="2"/>
              <a:buChar char="v"/>
            </a:pPr>
            <a:endParaRPr lang="en-GB" sz="800" dirty="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Wingdings,Sans-Serif" pitchFamily="2" charset="2"/>
              <a:buChar char="v"/>
            </a:pPr>
            <a:r>
              <a:rPr lang="en-GB" sz="2000" dirty="0">
                <a:solidFill>
                  <a:schemeClr val="bg1"/>
                </a:solidFill>
                <a:cs typeface="Arial"/>
              </a:rPr>
              <a:t> 	Conclusions</a:t>
            </a:r>
            <a:endParaRPr lang="en-GB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2223559A-0BDD-6577-6A70-DC9936C31679}"/>
              </a:ext>
            </a:extLst>
          </p:cNvPr>
          <p:cNvSpPr/>
          <p:nvPr/>
        </p:nvSpPr>
        <p:spPr>
          <a:xfrm>
            <a:off x="783874" y="53787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600" b="1" dirty="0">
                <a:solidFill>
                  <a:schemeClr val="accent2"/>
                </a:solidFill>
                <a:latin typeface="+mj-lt"/>
              </a:rPr>
              <a:t>Final</a:t>
            </a:r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33EDDD07-FA5D-F9C7-E617-4E9DC619AB46}"/>
              </a:ext>
            </a:extLst>
          </p:cNvPr>
          <p:cNvSpPr/>
          <p:nvPr/>
        </p:nvSpPr>
        <p:spPr>
          <a:xfrm>
            <a:off x="1385454" y="1155041"/>
            <a:ext cx="6250887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600" b="1" dirty="0">
                <a:solidFill>
                  <a:schemeClr val="accent3"/>
                </a:solidFill>
                <a:latin typeface="+mj-lt"/>
              </a:rPr>
              <a:t>Results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8CB44E8-1BFC-56B4-5D75-C0F6EABDA259}"/>
              </a:ext>
            </a:extLst>
          </p:cNvPr>
          <p:cNvSpPr/>
          <p:nvPr/>
        </p:nvSpPr>
        <p:spPr>
          <a:xfrm>
            <a:off x="6945745" y="388535"/>
            <a:ext cx="4484254" cy="5710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700">
                <a:solidFill>
                  <a:schemeClr val="bg2">
                    <a:lumMod val="25000"/>
                  </a:schemeClr>
                </a:solidFill>
              </a:rPr>
              <a:t>5</a:t>
            </a:r>
            <a:endParaRPr lang="en-GB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E27E2A-3628-67B7-F271-84F2997B1E52}"/>
              </a:ext>
            </a:extLst>
          </p:cNvPr>
          <p:cNvGrpSpPr/>
          <p:nvPr/>
        </p:nvGrpSpPr>
        <p:grpSpPr>
          <a:xfrm>
            <a:off x="194440" y="6320726"/>
            <a:ext cx="11235559" cy="411497"/>
            <a:chOff x="194440" y="6320726"/>
            <a:chExt cx="11235559" cy="411497"/>
          </a:xfrm>
        </p:grpSpPr>
        <p:sp>
          <p:nvSpPr>
            <p:cNvPr id="3" name="TextBox 1">
              <a:extLst>
                <a:ext uri="{FF2B5EF4-FFF2-40B4-BE49-F238E27FC236}">
                  <a16:creationId xmlns:a16="http://schemas.microsoft.com/office/drawing/2014/main" id="{909CEECF-67A3-B459-961B-E4E89EA037E2}"/>
                </a:ext>
              </a:extLst>
            </p:cNvPr>
            <p:cNvSpPr txBox="1"/>
            <p:nvPr/>
          </p:nvSpPr>
          <p:spPr>
            <a:xfrm>
              <a:off x="194440" y="6393669"/>
              <a:ext cx="1123555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accent3"/>
                  </a:solidFill>
                  <a:latin typeface="+mj-lt"/>
                  <a:cs typeface="Arial"/>
                </a:rPr>
                <a:t>Computational Audio – 2     of Master in Electrical and Computer Engineering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2AE1AEB-5F4B-E551-BC3A-97B5C396C662}"/>
                </a:ext>
              </a:extLst>
            </p:cNvPr>
            <p:cNvSpPr txBox="1"/>
            <p:nvPr/>
          </p:nvSpPr>
          <p:spPr>
            <a:xfrm>
              <a:off x="2377440" y="6320726"/>
              <a:ext cx="434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u="sng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pt-PT" sz="1050" u="sng" err="1">
                  <a:solidFill>
                    <a:schemeClr val="accent3"/>
                  </a:solidFill>
                  <a:cs typeface="Arial"/>
                </a:rPr>
                <a:t>nd</a:t>
              </a:r>
              <a:r>
                <a:rPr lang="pt-PT" sz="1200" b="1" u="sng">
                  <a:solidFill>
                    <a:schemeClr val="accent3"/>
                  </a:solidFill>
                  <a:cs typeface="Arial"/>
                </a:rPr>
                <a:t>.</a:t>
              </a:r>
              <a:endParaRPr lang="pt-PT" u="sng"/>
            </a:p>
          </p:txBody>
        </p:sp>
      </p:grpSp>
      <p:sp>
        <p:nvSpPr>
          <p:cNvPr id="7" name="TextBox 21">
            <a:extLst>
              <a:ext uri="{FF2B5EF4-FFF2-40B4-BE49-F238E27FC236}">
                <a16:creationId xmlns:a16="http://schemas.microsoft.com/office/drawing/2014/main" id="{F8B9CAD8-14E9-EDE6-99CB-C312B004B4BA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2508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A2B2-46E3-F23F-8CCD-F73BBD4C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6BF392F-E1AB-2D60-DDF5-BE6875EE298A}"/>
              </a:ext>
            </a:extLst>
          </p:cNvPr>
          <p:cNvSpPr txBox="1">
            <a:spLocks/>
          </p:cNvSpPr>
          <p:nvPr/>
        </p:nvSpPr>
        <p:spPr>
          <a:xfrm>
            <a:off x="419279" y="208480"/>
            <a:ext cx="8163121" cy="925266"/>
          </a:xfrm>
          <a:prstGeom prst="rect">
            <a:avLst/>
          </a:prstGeom>
          <a:noFill/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4000" b="1" dirty="0">
                <a:solidFill>
                  <a:schemeClr val="accent3"/>
                </a:solidFill>
                <a:latin typeface="+mj-lt"/>
                <a:cs typeface="Arial"/>
              </a:rPr>
              <a:t>Test – Pitch Recognition</a:t>
            </a:r>
            <a:endParaRPr lang="en-GB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6E1098-61D3-DE87-A96B-551D09408E6A}"/>
              </a:ext>
            </a:extLst>
          </p:cNvPr>
          <p:cNvSpPr/>
          <p:nvPr/>
        </p:nvSpPr>
        <p:spPr>
          <a:xfrm rot="5400000">
            <a:off x="6069620" y="-4730291"/>
            <a:ext cx="69627" cy="12192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Imagem 31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C73A7650-FFA4-F736-C8BF-A51FAA79B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8" y="69628"/>
            <a:ext cx="1337673" cy="1330895"/>
          </a:xfrm>
          <a:prstGeom prst="rect">
            <a:avLst/>
          </a:prstGeom>
        </p:spPr>
      </p:pic>
      <p:pic>
        <p:nvPicPr>
          <p:cNvPr id="37" name="Picture 62" descr="A black background with a black square">
            <a:extLst>
              <a:ext uri="{FF2B5EF4-FFF2-40B4-BE49-F238E27FC236}">
                <a16:creationId xmlns:a16="http://schemas.microsoft.com/office/drawing/2014/main" id="{89E5B4A7-0D3B-9BB1-BECA-3D9F13B83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A0D7F5-BB52-91AD-38EA-D95D8C859871}"/>
              </a:ext>
            </a:extLst>
          </p:cNvPr>
          <p:cNvSpPr txBox="1"/>
          <p:nvPr/>
        </p:nvSpPr>
        <p:spPr>
          <a:xfrm>
            <a:off x="890649" y="2147551"/>
            <a:ext cx="954156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Test 1: 1s B2 1s pause T = 1s</a:t>
            </a:r>
          </a:p>
          <a:p>
            <a:endParaRPr lang="en-US" sz="800" dirty="0"/>
          </a:p>
          <a:p>
            <a:r>
              <a:rPr lang="en-US" dirty="0">
                <a:cs typeface="Arial"/>
              </a:rPr>
              <a:t>Test 2: 1s different notes T = 1s</a:t>
            </a:r>
          </a:p>
          <a:p>
            <a:endParaRPr lang="en-US" sz="800" dirty="0">
              <a:cs typeface="Arial"/>
            </a:endParaRPr>
          </a:p>
          <a:p>
            <a:r>
              <a:rPr lang="en-US" dirty="0">
                <a:cs typeface="Arial"/>
              </a:rPr>
              <a:t>Test 3: 1s note with rhythm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0A3399-897E-5E19-03A1-466904118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306353"/>
              </p:ext>
            </p:extLst>
          </p:nvPr>
        </p:nvGraphicFramePr>
        <p:xfrm>
          <a:off x="2288373" y="3764426"/>
          <a:ext cx="9017104" cy="1903727"/>
        </p:xfrm>
        <a:graphic>
          <a:graphicData uri="http://schemas.openxmlformats.org/drawingml/2006/table">
            <a:tbl>
              <a:tblPr firstRow="1" bandRow="1">
                <a:effectLst/>
                <a:tableStyleId>{7DF18680-E054-41AD-8BC1-D1AEF772440D}</a:tableStyleId>
              </a:tblPr>
              <a:tblGrid>
                <a:gridCol w="2254276">
                  <a:extLst>
                    <a:ext uri="{9D8B030D-6E8A-4147-A177-3AD203B41FA5}">
                      <a16:colId xmlns:a16="http://schemas.microsoft.com/office/drawing/2014/main" val="3931200844"/>
                    </a:ext>
                  </a:extLst>
                </a:gridCol>
                <a:gridCol w="2254276">
                  <a:extLst>
                    <a:ext uri="{9D8B030D-6E8A-4147-A177-3AD203B41FA5}">
                      <a16:colId xmlns:a16="http://schemas.microsoft.com/office/drawing/2014/main" val="781018186"/>
                    </a:ext>
                  </a:extLst>
                </a:gridCol>
                <a:gridCol w="2254276">
                  <a:extLst>
                    <a:ext uri="{9D8B030D-6E8A-4147-A177-3AD203B41FA5}">
                      <a16:colId xmlns:a16="http://schemas.microsoft.com/office/drawing/2014/main" val="3067583533"/>
                    </a:ext>
                  </a:extLst>
                </a:gridCol>
                <a:gridCol w="2254276">
                  <a:extLst>
                    <a:ext uri="{9D8B030D-6E8A-4147-A177-3AD203B41FA5}">
                      <a16:colId xmlns:a16="http://schemas.microsoft.com/office/drawing/2014/main" val="1759459689"/>
                    </a:ext>
                  </a:extLst>
                </a:gridCol>
              </a:tblGrid>
              <a:tr h="4759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258265"/>
                  </a:ext>
                </a:extLst>
              </a:tr>
              <a:tr h="4759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</a:rPr>
                        <a:t>Pitch accuracy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82005"/>
                  </a:ext>
                </a:extLst>
              </a:tr>
              <a:tr h="4759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MSE f0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0.156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</a:rPr>
                        <a:t>0.260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302476"/>
                  </a:ext>
                </a:extLst>
              </a:tr>
              <a:tr h="475933">
                <a:tc>
                  <a:txBody>
                    <a:bodyPr/>
                    <a:lstStyle/>
                    <a:p>
                      <a:r>
                        <a:rPr lang="en-US" dirty="0"/>
                        <a:t>Noise detection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100 %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78574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7C1D05CC-DA82-48BC-A66E-AA5CF1150019}"/>
              </a:ext>
            </a:extLst>
          </p:cNvPr>
          <p:cNvSpPr txBox="1"/>
          <p:nvPr/>
        </p:nvSpPr>
        <p:spPr>
          <a:xfrm>
            <a:off x="520934" y="1643104"/>
            <a:ext cx="95415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Arial"/>
              </a:rPr>
              <a:t>Tests:</a:t>
            </a: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67D6FC58-6487-71F3-14B7-2F32F7997F73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71298900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A2B2-46E3-F23F-8CCD-F73BBD4C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6BF392F-E1AB-2D60-DDF5-BE6875EE298A}"/>
              </a:ext>
            </a:extLst>
          </p:cNvPr>
          <p:cNvSpPr txBox="1">
            <a:spLocks/>
          </p:cNvSpPr>
          <p:nvPr/>
        </p:nvSpPr>
        <p:spPr>
          <a:xfrm>
            <a:off x="419279" y="208480"/>
            <a:ext cx="8163121" cy="925266"/>
          </a:xfrm>
          <a:prstGeom prst="rect">
            <a:avLst/>
          </a:prstGeom>
          <a:noFill/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4000" b="1" dirty="0">
                <a:solidFill>
                  <a:schemeClr val="accent3"/>
                </a:solidFill>
                <a:latin typeface="+mj-lt"/>
                <a:cs typeface="Arial"/>
              </a:rPr>
              <a:t>Test – Onset</a:t>
            </a:r>
            <a:endParaRPr lang="en-GB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6E1098-61D3-DE87-A96B-551D09408E6A}"/>
              </a:ext>
            </a:extLst>
          </p:cNvPr>
          <p:cNvSpPr/>
          <p:nvPr/>
        </p:nvSpPr>
        <p:spPr>
          <a:xfrm rot="5400000">
            <a:off x="6069620" y="-4730291"/>
            <a:ext cx="69627" cy="12192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Imagem 31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C73A7650-FFA4-F736-C8BF-A51FAA79B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8" y="69628"/>
            <a:ext cx="1337673" cy="1330895"/>
          </a:xfrm>
          <a:prstGeom prst="rect">
            <a:avLst/>
          </a:prstGeom>
        </p:spPr>
      </p:pic>
      <p:pic>
        <p:nvPicPr>
          <p:cNvPr id="37" name="Picture 62" descr="A black background with a black square">
            <a:extLst>
              <a:ext uri="{FF2B5EF4-FFF2-40B4-BE49-F238E27FC236}">
                <a16:creationId xmlns:a16="http://schemas.microsoft.com/office/drawing/2014/main" id="{89E5B4A7-0D3B-9BB1-BECA-3D9F13B83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pic>
        <p:nvPicPr>
          <p:cNvPr id="3" name="Imagem 2" descr="Uma imagem com captura de ecrã, texto, file, Gráfico&#10;&#10;Descrição gerada automaticamente">
            <a:extLst>
              <a:ext uri="{FF2B5EF4-FFF2-40B4-BE49-F238E27FC236}">
                <a16:creationId xmlns:a16="http://schemas.microsoft.com/office/drawing/2014/main" id="{1832E250-8041-961E-497D-E1F31FFB4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80" y="2773757"/>
            <a:ext cx="8705105" cy="359359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00244FA-E762-DEFF-A261-52517750714D}"/>
              </a:ext>
            </a:extLst>
          </p:cNvPr>
          <p:cNvSpPr txBox="1"/>
          <p:nvPr/>
        </p:nvSpPr>
        <p:spPr>
          <a:xfrm>
            <a:off x="551927" y="1654948"/>
            <a:ext cx="111050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cs typeface="Arial"/>
              </a:rPr>
              <a:t>Onset functions effectively but exhibits high sensitivity, especially in the presence of noisy sounds. Despite the application of filters, it tends to overly segment the signal.</a:t>
            </a: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DC6C4808-5773-573E-94AD-28F95B913B29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155548809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3082C-11A3-DB3A-4CF9-B5C8E800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5FC88EFD-F291-EBD5-4EED-62DA3EB8E08D}"/>
              </a:ext>
            </a:extLst>
          </p:cNvPr>
          <p:cNvSpPr txBox="1">
            <a:spLocks/>
          </p:cNvSpPr>
          <p:nvPr/>
        </p:nvSpPr>
        <p:spPr>
          <a:xfrm>
            <a:off x="447270" y="199149"/>
            <a:ext cx="8163121" cy="925266"/>
          </a:xfrm>
          <a:prstGeom prst="rect">
            <a:avLst/>
          </a:prstGeom>
          <a:noFill/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4000" b="1" dirty="0">
                <a:solidFill>
                  <a:schemeClr val="accent3"/>
                </a:solidFill>
                <a:latin typeface="+mj-lt"/>
                <a:cs typeface="Arial"/>
              </a:rPr>
              <a:t>Demo</a:t>
            </a:r>
            <a:endParaRPr lang="en-GB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F856C5-7F47-FACD-D0EF-F47CE901B6B2}"/>
              </a:ext>
            </a:extLst>
          </p:cNvPr>
          <p:cNvSpPr/>
          <p:nvPr/>
        </p:nvSpPr>
        <p:spPr>
          <a:xfrm rot="5400000">
            <a:off x="6069620" y="-4730291"/>
            <a:ext cx="69627" cy="12192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Imagem 31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F8C3E46D-E1FE-5B0C-2FC0-DB0DA9503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8" y="69628"/>
            <a:ext cx="1337673" cy="1330895"/>
          </a:xfrm>
          <a:prstGeom prst="rect">
            <a:avLst/>
          </a:prstGeom>
        </p:spPr>
      </p:pic>
      <p:pic>
        <p:nvPicPr>
          <p:cNvPr id="37" name="Picture 62" descr="A black background with a black square">
            <a:extLst>
              <a:ext uri="{FF2B5EF4-FFF2-40B4-BE49-F238E27FC236}">
                <a16:creationId xmlns:a16="http://schemas.microsoft.com/office/drawing/2014/main" id="{028E31A0-1F85-E772-168C-6E8C9FD5A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pic>
        <p:nvPicPr>
          <p:cNvPr id="4" name="Imagem 3" descr="Uma imagem com texto, captura de ecrã, software, Software de multimédia&#10;&#10;Descrição gerada automaticamente">
            <a:extLst>
              <a:ext uri="{FF2B5EF4-FFF2-40B4-BE49-F238E27FC236}">
                <a16:creationId xmlns:a16="http://schemas.microsoft.com/office/drawing/2014/main" id="{38796703-C517-46E5-73FF-885F92B8E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53" y="1982285"/>
            <a:ext cx="5741893" cy="4120428"/>
          </a:xfrm>
          <a:prstGeom prst="rect">
            <a:avLst/>
          </a:prstGeom>
        </p:spPr>
      </p:pic>
      <p:sp>
        <p:nvSpPr>
          <p:cNvPr id="5" name="TextBox 21">
            <a:extLst>
              <a:ext uri="{FF2B5EF4-FFF2-40B4-BE49-F238E27FC236}">
                <a16:creationId xmlns:a16="http://schemas.microsoft.com/office/drawing/2014/main" id="{C9352539-9066-7E50-19E6-18F9580D32A0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099248823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68D69BC-87EE-4AD6-3697-09FBDCA7E155}"/>
              </a:ext>
            </a:extLst>
          </p:cNvPr>
          <p:cNvSpPr txBox="1">
            <a:spLocks/>
          </p:cNvSpPr>
          <p:nvPr/>
        </p:nvSpPr>
        <p:spPr>
          <a:xfrm>
            <a:off x="447270" y="199149"/>
            <a:ext cx="8163121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E683DC-4B0C-12BF-4328-8977ECBFC90A}"/>
              </a:ext>
            </a:extLst>
          </p:cNvPr>
          <p:cNvSpPr/>
          <p:nvPr/>
        </p:nvSpPr>
        <p:spPr>
          <a:xfrm rot="5400000">
            <a:off x="6069620" y="-4730291"/>
            <a:ext cx="69627" cy="12192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B9A84E43-963F-208B-56FF-6AD904DB98F7}"/>
              </a:ext>
            </a:extLst>
          </p:cNvPr>
          <p:cNvGrpSpPr/>
          <p:nvPr/>
        </p:nvGrpSpPr>
        <p:grpSpPr>
          <a:xfrm>
            <a:off x="4062305" y="2344537"/>
            <a:ext cx="3953917" cy="3953917"/>
            <a:chOff x="3018304" y="1378094"/>
            <a:chExt cx="3096667" cy="3096667"/>
          </a:xfrm>
        </p:grpSpPr>
        <p:sp>
          <p:nvSpPr>
            <p:cNvPr id="39" name="Block Arc 42">
              <a:extLst>
                <a:ext uri="{FF2B5EF4-FFF2-40B4-BE49-F238E27FC236}">
                  <a16:creationId xmlns:a16="http://schemas.microsoft.com/office/drawing/2014/main" id="{5A7B8DBF-2670-1F3D-5E20-48542E61DFA4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Block Arc 46">
              <a:extLst>
                <a:ext uri="{FF2B5EF4-FFF2-40B4-BE49-F238E27FC236}">
                  <a16:creationId xmlns:a16="http://schemas.microsoft.com/office/drawing/2014/main" id="{5D4BE6AE-2C76-6381-7769-B6E9B539865C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1" name="Group 47">
              <a:extLst>
                <a:ext uri="{FF2B5EF4-FFF2-40B4-BE49-F238E27FC236}">
                  <a16:creationId xmlns:a16="http://schemas.microsoft.com/office/drawing/2014/main" id="{C1235F46-B142-A285-C792-BC1B5EF2D525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44" name="Block Arc 50">
                <a:extLst>
                  <a:ext uri="{FF2B5EF4-FFF2-40B4-BE49-F238E27FC236}">
                    <a16:creationId xmlns:a16="http://schemas.microsoft.com/office/drawing/2014/main" id="{105BFAF0-7570-88F2-331B-EA73BFFE9801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Block Arc 51">
                <a:extLst>
                  <a:ext uri="{FF2B5EF4-FFF2-40B4-BE49-F238E27FC236}">
                    <a16:creationId xmlns:a16="http://schemas.microsoft.com/office/drawing/2014/main" id="{6BC4FE82-21DB-0D79-374F-56F74094D08F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2" name="Block Arc 48">
              <a:extLst>
                <a:ext uri="{FF2B5EF4-FFF2-40B4-BE49-F238E27FC236}">
                  <a16:creationId xmlns:a16="http://schemas.microsoft.com/office/drawing/2014/main" id="{7B2A7A95-BC92-0C35-4AEA-E53A65861DA8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Block Arc 49">
              <a:extLst>
                <a:ext uri="{FF2B5EF4-FFF2-40B4-BE49-F238E27FC236}">
                  <a16:creationId xmlns:a16="http://schemas.microsoft.com/office/drawing/2014/main" id="{9CD44197-C9FF-FFE2-E6EC-B2DB5C7E0E4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9CA2170D-50D6-2817-C16B-9F6CF3CA4A40}"/>
              </a:ext>
            </a:extLst>
          </p:cNvPr>
          <p:cNvGrpSpPr/>
          <p:nvPr/>
        </p:nvGrpSpPr>
        <p:grpSpPr>
          <a:xfrm>
            <a:off x="7924480" y="1840482"/>
            <a:ext cx="3156158" cy="733663"/>
            <a:chOff x="6457218" y="1772816"/>
            <a:chExt cx="2557672" cy="733663"/>
          </a:xfrm>
        </p:grpSpPr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8950955C-29B4-9787-DDB8-D45E3B6D4751}"/>
                </a:ext>
              </a:extLst>
            </p:cNvPr>
            <p:cNvSpPr txBox="1"/>
            <p:nvPr/>
          </p:nvSpPr>
          <p:spPr>
            <a:xfrm>
              <a:off x="6457218" y="1772816"/>
              <a:ext cx="255767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Pitch Recognition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3C888EB8-6E9E-EC52-66C7-9D264A94FE77}"/>
                </a:ext>
              </a:extLst>
            </p:cNvPr>
            <p:cNvSpPr txBox="1"/>
            <p:nvPr/>
          </p:nvSpPr>
          <p:spPr>
            <a:xfrm>
              <a:off x="6457218" y="2044814"/>
              <a:ext cx="255767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Exceptional performance even in moderately noisy conditions.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Group 8">
            <a:extLst>
              <a:ext uri="{FF2B5EF4-FFF2-40B4-BE49-F238E27FC236}">
                <a16:creationId xmlns:a16="http://schemas.microsoft.com/office/drawing/2014/main" id="{0ABD7095-1AA5-BF10-ED77-6E7EBCB036C8}"/>
              </a:ext>
            </a:extLst>
          </p:cNvPr>
          <p:cNvGrpSpPr/>
          <p:nvPr/>
        </p:nvGrpSpPr>
        <p:grpSpPr>
          <a:xfrm>
            <a:off x="8521909" y="3470447"/>
            <a:ext cx="3359356" cy="431200"/>
            <a:chOff x="6889266" y="3402781"/>
            <a:chExt cx="2374201" cy="431200"/>
          </a:xfrm>
        </p:grpSpPr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3EA0C3B1-DDC4-AB5D-90B1-807D9801A28C}"/>
                </a:ext>
              </a:extLst>
            </p:cNvPr>
            <p:cNvSpPr txBox="1"/>
            <p:nvPr/>
          </p:nvSpPr>
          <p:spPr>
            <a:xfrm>
              <a:off x="6889266" y="3402781"/>
              <a:ext cx="237420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User-Friendly</a:t>
              </a:r>
              <a:r>
                <a:rPr lang="pt-PT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Interface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34B5AEC4-1369-2726-78C5-6853B858A646}"/>
                </a:ext>
              </a:extLst>
            </p:cNvPr>
            <p:cNvSpPr txBox="1"/>
            <p:nvPr/>
          </p:nvSpPr>
          <p:spPr>
            <a:xfrm>
              <a:off x="6889267" y="3556982"/>
              <a:ext cx="2086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7">
            <a:extLst>
              <a:ext uri="{FF2B5EF4-FFF2-40B4-BE49-F238E27FC236}">
                <a16:creationId xmlns:a16="http://schemas.microsoft.com/office/drawing/2014/main" id="{5F4D363B-785F-2C25-A22B-E071B08B90F5}"/>
              </a:ext>
            </a:extLst>
          </p:cNvPr>
          <p:cNvGrpSpPr/>
          <p:nvPr/>
        </p:nvGrpSpPr>
        <p:grpSpPr>
          <a:xfrm>
            <a:off x="8140504" y="5194694"/>
            <a:ext cx="3740761" cy="1102995"/>
            <a:chOff x="6673242" y="5020022"/>
            <a:chExt cx="3031420" cy="1102995"/>
          </a:xfrm>
        </p:grpSpPr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87691BB4-C597-30A0-F5B8-7196E69A67D4}"/>
                </a:ext>
              </a:extLst>
            </p:cNvPr>
            <p:cNvSpPr txBox="1"/>
            <p:nvPr/>
          </p:nvSpPr>
          <p:spPr>
            <a:xfrm>
              <a:off x="6673242" y="5020022"/>
              <a:ext cx="27721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Enhancing Learning and Development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53A76D9C-AC19-183A-1F76-BD31743E41D2}"/>
                </a:ext>
              </a:extLst>
            </p:cNvPr>
            <p:cNvSpPr txBox="1"/>
            <p:nvPr/>
          </p:nvSpPr>
          <p:spPr>
            <a:xfrm>
              <a:off x="6673242" y="5292020"/>
              <a:ext cx="303142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Developing Robust Methods for Perfect Pitch Calculation, Prototyping Online Pitch and Rhythm Detection, Implementing Object-Oriented Programming, and Learning New Technologies.</a:t>
              </a:r>
              <a:endPara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1C96383F-0814-F1B5-CF03-868BF8BA0586}"/>
              </a:ext>
            </a:extLst>
          </p:cNvPr>
          <p:cNvGrpSpPr/>
          <p:nvPr/>
        </p:nvGrpSpPr>
        <p:grpSpPr>
          <a:xfrm>
            <a:off x="867095" y="1817607"/>
            <a:ext cx="3358959" cy="548997"/>
            <a:chOff x="243" y="1749941"/>
            <a:chExt cx="2758548" cy="548997"/>
          </a:xfrm>
        </p:grpSpPr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5615F4F9-2F84-E4AC-A75E-B590FB018005}"/>
                </a:ext>
              </a:extLst>
            </p:cNvPr>
            <p:cNvSpPr txBox="1"/>
            <p:nvPr/>
          </p:nvSpPr>
          <p:spPr>
            <a:xfrm>
              <a:off x="280095" y="1749941"/>
              <a:ext cx="240888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Not Considering Rhythm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99AF18BD-6717-C1AB-8EC2-75FB01880F3E}"/>
                </a:ext>
              </a:extLst>
            </p:cNvPr>
            <p:cNvSpPr txBox="1"/>
            <p:nvPr/>
          </p:nvSpPr>
          <p:spPr>
            <a:xfrm>
              <a:off x="243" y="2021939"/>
              <a:ext cx="275854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PT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Significant</a:t>
              </a:r>
              <a:r>
                <a:rPr lang="pt-P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pt-PT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Limitation</a:t>
              </a:r>
              <a:r>
                <a:rPr lang="pt-P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E32A4F-84CB-5BD7-7411-1DB5C2655C81}"/>
              </a:ext>
            </a:extLst>
          </p:cNvPr>
          <p:cNvGrpSpPr/>
          <p:nvPr/>
        </p:nvGrpSpPr>
        <p:grpSpPr>
          <a:xfrm>
            <a:off x="1207858" y="5194694"/>
            <a:ext cx="2802170" cy="733663"/>
            <a:chOff x="251520" y="4998238"/>
            <a:chExt cx="2291246" cy="733663"/>
          </a:xfrm>
        </p:grpSpPr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08C9066F-3842-3FDC-25DF-DF8E98275D92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Project Objectives: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4DF8E67A-76BE-3ABC-A665-A8E14CD2BFA4}"/>
                </a:ext>
              </a:extLst>
            </p:cNvPr>
            <p:cNvSpPr txBox="1"/>
            <p:nvPr/>
          </p:nvSpPr>
          <p:spPr>
            <a:xfrm>
              <a:off x="484588" y="5270236"/>
              <a:ext cx="205817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Four out of the five objectives have been successfully attained.</a:t>
              </a:r>
              <a:endParaRPr lang="pt-P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24" name="TextBox 25">
            <a:extLst>
              <a:ext uri="{FF2B5EF4-FFF2-40B4-BE49-F238E27FC236}">
                <a16:creationId xmlns:a16="http://schemas.microsoft.com/office/drawing/2014/main" id="{D04C13AE-D1EA-B24C-53CD-619A91766FE5}"/>
              </a:ext>
            </a:extLst>
          </p:cNvPr>
          <p:cNvSpPr txBox="1"/>
          <p:nvPr/>
        </p:nvSpPr>
        <p:spPr>
          <a:xfrm>
            <a:off x="4987718" y="4376763"/>
            <a:ext cx="2082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PerfectPitch</a:t>
            </a:r>
            <a:r>
              <a:rPr lang="pt-PT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Online Melody </a:t>
            </a:r>
            <a:r>
              <a:rPr lang="pt-PT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Identifier</a:t>
            </a:r>
            <a:endParaRPr lang="pt-PT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Freeform 98">
            <a:extLst>
              <a:ext uri="{FF2B5EF4-FFF2-40B4-BE49-F238E27FC236}">
                <a16:creationId xmlns:a16="http://schemas.microsoft.com/office/drawing/2014/main" id="{38693CDA-B54C-BD75-4B55-89EBFD36F377}"/>
              </a:ext>
            </a:extLst>
          </p:cNvPr>
          <p:cNvSpPr/>
          <p:nvPr/>
        </p:nvSpPr>
        <p:spPr>
          <a:xfrm>
            <a:off x="6930038" y="1961635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3F6B0283-AD7F-8487-57CC-1BB28B6B462A}"/>
              </a:ext>
            </a:extLst>
          </p:cNvPr>
          <p:cNvSpPr/>
          <p:nvPr/>
        </p:nvSpPr>
        <p:spPr>
          <a:xfrm flipH="1">
            <a:off x="4226052" y="1961635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0">
            <a:extLst>
              <a:ext uri="{FF2B5EF4-FFF2-40B4-BE49-F238E27FC236}">
                <a16:creationId xmlns:a16="http://schemas.microsoft.com/office/drawing/2014/main" id="{F4E0CCCD-9436-261B-8EDD-3E7D7BF410D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939988" y="3500678"/>
            <a:ext cx="581922" cy="2624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03">
            <a:extLst>
              <a:ext uri="{FF2B5EF4-FFF2-40B4-BE49-F238E27FC236}">
                <a16:creationId xmlns:a16="http://schemas.microsoft.com/office/drawing/2014/main" id="{C7B4B3CC-7D40-C802-6223-E33889EAC02F}"/>
              </a:ext>
            </a:extLst>
          </p:cNvPr>
          <p:cNvSpPr/>
          <p:nvPr/>
        </p:nvSpPr>
        <p:spPr>
          <a:xfrm flipH="1">
            <a:off x="3436693" y="4893230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40">
            <a:extLst>
              <a:ext uri="{FF2B5EF4-FFF2-40B4-BE49-F238E27FC236}">
                <a16:creationId xmlns:a16="http://schemas.microsoft.com/office/drawing/2014/main" id="{D6402E0F-5C4D-F3D9-9C3F-2D69C7E6FA45}"/>
              </a:ext>
            </a:extLst>
          </p:cNvPr>
          <p:cNvCxnSpPr>
            <a:cxnSpLocks/>
          </p:cNvCxnSpPr>
          <p:nvPr/>
        </p:nvCxnSpPr>
        <p:spPr>
          <a:xfrm flipH="1">
            <a:off x="3573689" y="3500678"/>
            <a:ext cx="488617" cy="63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03">
            <a:extLst>
              <a:ext uri="{FF2B5EF4-FFF2-40B4-BE49-F238E27FC236}">
                <a16:creationId xmlns:a16="http://schemas.microsoft.com/office/drawing/2014/main" id="{1303A758-186C-D35F-5560-DDBB21588DBF}"/>
              </a:ext>
            </a:extLst>
          </p:cNvPr>
          <p:cNvSpPr/>
          <p:nvPr/>
        </p:nvSpPr>
        <p:spPr>
          <a:xfrm>
            <a:off x="8073216" y="4969644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44">
            <a:extLst>
              <a:ext uri="{FF2B5EF4-FFF2-40B4-BE49-F238E27FC236}">
                <a16:creationId xmlns:a16="http://schemas.microsoft.com/office/drawing/2014/main" id="{67719B85-4823-B245-40AB-301C7281EE44}"/>
              </a:ext>
            </a:extLst>
          </p:cNvPr>
          <p:cNvGrpSpPr/>
          <p:nvPr/>
        </p:nvGrpSpPr>
        <p:grpSpPr>
          <a:xfrm>
            <a:off x="5130394" y="2962901"/>
            <a:ext cx="1817754" cy="1297829"/>
            <a:chOff x="4477067" y="3209349"/>
            <a:chExt cx="1130986" cy="807495"/>
          </a:xfrm>
        </p:grpSpPr>
        <p:grpSp>
          <p:nvGrpSpPr>
            <p:cNvPr id="16" name="Group 40">
              <a:extLst>
                <a:ext uri="{FF2B5EF4-FFF2-40B4-BE49-F238E27FC236}">
                  <a16:creationId xmlns:a16="http://schemas.microsoft.com/office/drawing/2014/main" id="{0B2643FD-C99A-5F31-5671-4A1D915BE6E2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2" name="Connector: Elbow 24">
                <a:extLst>
                  <a:ext uri="{FF2B5EF4-FFF2-40B4-BE49-F238E27FC236}">
                    <a16:creationId xmlns:a16="http://schemas.microsoft.com/office/drawing/2014/main" id="{F50DB5BF-D973-233F-DDBB-758A15EA4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31">
                <a:extLst>
                  <a:ext uri="{FF2B5EF4-FFF2-40B4-BE49-F238E27FC236}">
                    <a16:creationId xmlns:a16="http://schemas.microsoft.com/office/drawing/2014/main" id="{91A84B2A-1000-9970-541B-D18FE82FF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38">
              <a:extLst>
                <a:ext uri="{FF2B5EF4-FFF2-40B4-BE49-F238E27FC236}">
                  <a16:creationId xmlns:a16="http://schemas.microsoft.com/office/drawing/2014/main" id="{8C610C73-7B51-F909-CA3A-ECCECB2C7DFC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41">
              <a:extLst>
                <a:ext uri="{FF2B5EF4-FFF2-40B4-BE49-F238E27FC236}">
                  <a16:creationId xmlns:a16="http://schemas.microsoft.com/office/drawing/2014/main" id="{F9517750-28CF-BD04-8CA0-44E79504B3E9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0" name="Connector: Elbow 42">
                <a:extLst>
                  <a:ext uri="{FF2B5EF4-FFF2-40B4-BE49-F238E27FC236}">
                    <a16:creationId xmlns:a16="http://schemas.microsoft.com/office/drawing/2014/main" id="{19778731-99A7-C37D-0DB7-BF86D9A6A5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or: Elbow 43">
                <a:extLst>
                  <a:ext uri="{FF2B5EF4-FFF2-40B4-BE49-F238E27FC236}">
                    <a16:creationId xmlns:a16="http://schemas.microsoft.com/office/drawing/2014/main" id="{68AF1AC9-FA66-1D5E-A8DC-ED5189EE6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077965E-901C-A8C0-EB92-C82AA7EA720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209349"/>
              <a:ext cx="913718" cy="492296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">
            <a:extLst>
              <a:ext uri="{FF2B5EF4-FFF2-40B4-BE49-F238E27FC236}">
                <a16:creationId xmlns:a16="http://schemas.microsoft.com/office/drawing/2014/main" id="{3DFEBE92-60BD-84E7-F219-A3F999E53740}"/>
              </a:ext>
            </a:extLst>
          </p:cNvPr>
          <p:cNvGrpSpPr/>
          <p:nvPr/>
        </p:nvGrpSpPr>
        <p:grpSpPr>
          <a:xfrm>
            <a:off x="132475" y="3199256"/>
            <a:ext cx="3369086" cy="733663"/>
            <a:chOff x="-164308" y="3314387"/>
            <a:chExt cx="2419042" cy="733663"/>
          </a:xfrm>
        </p:grpSpPr>
        <p:sp>
          <p:nvSpPr>
            <p:cNvPr id="47" name="TextBox 2">
              <a:extLst>
                <a:ext uri="{FF2B5EF4-FFF2-40B4-BE49-F238E27FC236}">
                  <a16:creationId xmlns:a16="http://schemas.microsoft.com/office/drawing/2014/main" id="{02BF7D02-8DFA-F065-A210-CDE553063796}"/>
                </a:ext>
              </a:extLst>
            </p:cNvPr>
            <p:cNvSpPr txBox="1"/>
            <p:nvPr/>
          </p:nvSpPr>
          <p:spPr>
            <a:xfrm>
              <a:off x="-164308" y="3314387"/>
              <a:ext cx="234922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Reproducing Sheet Music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3">
              <a:extLst>
                <a:ext uri="{FF2B5EF4-FFF2-40B4-BE49-F238E27FC236}">
                  <a16:creationId xmlns:a16="http://schemas.microsoft.com/office/drawing/2014/main" id="{CCBBFBCE-FEBE-7003-CAFD-BDEE4C07DAED}"/>
                </a:ext>
              </a:extLst>
            </p:cNvPr>
            <p:cNvSpPr txBox="1"/>
            <p:nvPr/>
          </p:nvSpPr>
          <p:spPr>
            <a:xfrm>
              <a:off x="-49088" y="3586385"/>
              <a:ext cx="230382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Exceptional performance, except for the occurrence of clips between notes.</a:t>
              </a:r>
              <a:endParaRPr lang="pt-P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50" name="TextBox 11">
            <a:extLst>
              <a:ext uri="{FF2B5EF4-FFF2-40B4-BE49-F238E27FC236}">
                <a16:creationId xmlns:a16="http://schemas.microsoft.com/office/drawing/2014/main" id="{3AE7189F-35E6-D086-5EF1-999E841776F0}"/>
              </a:ext>
            </a:extLst>
          </p:cNvPr>
          <p:cNvSpPr txBox="1"/>
          <p:nvPr/>
        </p:nvSpPr>
        <p:spPr>
          <a:xfrm>
            <a:off x="8521908" y="3776425"/>
            <a:ext cx="315615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Intuitive and responsive.</a:t>
            </a:r>
            <a:endParaRPr lang="pt-PT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8" name="Imagem 7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BA46E646-BD65-CE7A-2B1A-867DB0EC9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8" y="69628"/>
            <a:ext cx="1337673" cy="1330895"/>
          </a:xfrm>
          <a:prstGeom prst="rect">
            <a:avLst/>
          </a:prstGeom>
        </p:spPr>
      </p:pic>
      <p:pic>
        <p:nvPicPr>
          <p:cNvPr id="25" name="Picture 62" descr="A black background with a black square">
            <a:extLst>
              <a:ext uri="{FF2B5EF4-FFF2-40B4-BE49-F238E27FC236}">
                <a16:creationId xmlns:a16="http://schemas.microsoft.com/office/drawing/2014/main" id="{F7127871-3203-6DFD-6C49-45DDCE65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sp>
        <p:nvSpPr>
          <p:cNvPr id="56" name="TextBox 21">
            <a:extLst>
              <a:ext uri="{FF2B5EF4-FFF2-40B4-BE49-F238E27FC236}">
                <a16:creationId xmlns:a16="http://schemas.microsoft.com/office/drawing/2014/main" id="{EFFFF67C-EA9D-8EA8-7A1E-F0F9AB911128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99698426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BCBCE113-22C9-D962-4D74-5D1D70DF8237}"/>
              </a:ext>
            </a:extLst>
          </p:cNvPr>
          <p:cNvSpPr/>
          <p:nvPr/>
        </p:nvSpPr>
        <p:spPr>
          <a:xfrm>
            <a:off x="0" y="0"/>
            <a:ext cx="12191997" cy="685799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FDF72-62A7-4C97-B352-59C174B6D9CD}"/>
              </a:ext>
            </a:extLst>
          </p:cNvPr>
          <p:cNvSpPr txBox="1"/>
          <p:nvPr/>
        </p:nvSpPr>
        <p:spPr>
          <a:xfrm>
            <a:off x="7413073" y="1210135"/>
            <a:ext cx="600927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pt-PT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Thank</a:t>
            </a:r>
            <a:r>
              <a:rPr lang="pt-PT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pt-PT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You</a:t>
            </a:r>
            <a:r>
              <a:rPr lang="pt-PT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!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49BF7-D4C1-2C6C-B329-C63B1D41C623}"/>
              </a:ext>
            </a:extLst>
          </p:cNvPr>
          <p:cNvSpPr/>
          <p:nvPr/>
        </p:nvSpPr>
        <p:spPr>
          <a:xfrm>
            <a:off x="5359884" y="5129872"/>
            <a:ext cx="6832115" cy="17281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0" name="Group 73">
            <a:extLst>
              <a:ext uri="{FF2B5EF4-FFF2-40B4-BE49-F238E27FC236}">
                <a16:creationId xmlns:a16="http://schemas.microsoft.com/office/drawing/2014/main" id="{89403473-E53C-495A-AE70-62AD9C2B85BE}"/>
              </a:ext>
            </a:extLst>
          </p:cNvPr>
          <p:cNvGrpSpPr/>
          <p:nvPr/>
        </p:nvGrpSpPr>
        <p:grpSpPr>
          <a:xfrm>
            <a:off x="5556958" y="5303184"/>
            <a:ext cx="2880431" cy="1107996"/>
            <a:chOff x="2551705" y="4283314"/>
            <a:chExt cx="2357002" cy="11079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4FB04FA-C58E-474D-B8FE-233ACCC07AAF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/>
                <a:t>Eng. Eletrotécnica e de Computadores, Faculdade de Engenharia da Universidade do Porto </a:t>
              </a:r>
            </a:p>
            <a:p>
              <a:r>
                <a:rPr lang="pt-PT" sz="1200" dirty="0"/>
                <a:t>Porto, Portugal, up20190705@up.pt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F6A783-07C9-4162-82E8-04F6BCE12AF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André de Azevedo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Barata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73">
            <a:extLst>
              <a:ext uri="{FF2B5EF4-FFF2-40B4-BE49-F238E27FC236}">
                <a16:creationId xmlns:a16="http://schemas.microsoft.com/office/drawing/2014/main" id="{8716FD0B-C3AE-4B34-BB1F-6DF15A9CB795}"/>
              </a:ext>
            </a:extLst>
          </p:cNvPr>
          <p:cNvGrpSpPr/>
          <p:nvPr/>
        </p:nvGrpSpPr>
        <p:grpSpPr>
          <a:xfrm>
            <a:off x="8679604" y="5303184"/>
            <a:ext cx="2880431" cy="1107996"/>
            <a:chOff x="2551705" y="4283314"/>
            <a:chExt cx="2357002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E99787-D4EE-4315-A127-3ED146C4F2C6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/>
                <a:t>Eng. Eletrotécnica e de Computadores, Faculdade de Engenharia da Universidade do Porto </a:t>
              </a:r>
            </a:p>
            <a:p>
              <a:r>
                <a:rPr lang="pt-PT" sz="1200" dirty="0"/>
                <a:t>Porto, Portugal, up201905318@up.pt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67BD9A-995F-400A-BD8C-4FEB5B7F95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André Nogueira Soares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0BE4AA0-AE1A-1375-817E-F66A5066718B}"/>
              </a:ext>
            </a:extLst>
          </p:cNvPr>
          <p:cNvSpPr/>
          <p:nvPr/>
        </p:nvSpPr>
        <p:spPr>
          <a:xfrm>
            <a:off x="5290258" y="4932218"/>
            <a:ext cx="69627" cy="192578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32CAA3-A557-A337-1180-AAD29A3305B9}"/>
              </a:ext>
            </a:extLst>
          </p:cNvPr>
          <p:cNvSpPr/>
          <p:nvPr/>
        </p:nvSpPr>
        <p:spPr>
          <a:xfrm rot="5400000">
            <a:off x="8623410" y="1561285"/>
            <a:ext cx="69627" cy="70675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59C952EF-386B-5431-2FD8-E5FCAFB012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7768" r="9822" b="-461"/>
          <a:stretch/>
        </p:blipFill>
        <p:spPr>
          <a:xfrm>
            <a:off x="0" y="0"/>
            <a:ext cx="6504010" cy="6858000"/>
          </a:xfrm>
        </p:spPr>
      </p:pic>
      <p:pic>
        <p:nvPicPr>
          <p:cNvPr id="63" name="Picture 62" descr="A black background with a black square">
            <a:extLst>
              <a:ext uri="{FF2B5EF4-FFF2-40B4-BE49-F238E27FC236}">
                <a16:creationId xmlns:a16="http://schemas.microsoft.com/office/drawing/2014/main" id="{417317BB-6910-2E05-BEA4-D43648AED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E46CDD2-9D0C-554E-B5A2-16CEEB6923CC}"/>
              </a:ext>
            </a:extLst>
          </p:cNvPr>
          <p:cNvGrpSpPr/>
          <p:nvPr/>
        </p:nvGrpSpPr>
        <p:grpSpPr>
          <a:xfrm>
            <a:off x="6905429" y="2358555"/>
            <a:ext cx="5051592" cy="713630"/>
            <a:chOff x="6697145" y="2345694"/>
            <a:chExt cx="5051592" cy="7136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A412E0-FB35-49AA-9599-C33626282628}"/>
                </a:ext>
              </a:extLst>
            </p:cNvPr>
            <p:cNvSpPr txBox="1"/>
            <p:nvPr/>
          </p:nvSpPr>
          <p:spPr>
            <a:xfrm>
              <a:off x="6697145" y="2412992"/>
              <a:ext cx="505159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pt-PT" b="1" dirty="0" err="1">
                  <a:solidFill>
                    <a:schemeClr val="accent3"/>
                  </a:solidFill>
                  <a:cs typeface="Arial"/>
                </a:rPr>
                <a:t>Computational</a:t>
              </a:r>
              <a:r>
                <a:rPr lang="pt-PT" b="1" dirty="0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pt-PT" b="1" dirty="0" err="1">
                  <a:solidFill>
                    <a:schemeClr val="accent3"/>
                  </a:solidFill>
                  <a:cs typeface="Arial"/>
                </a:rPr>
                <a:t>Audio</a:t>
              </a:r>
              <a:r>
                <a:rPr lang="pt-PT" b="1" dirty="0">
                  <a:solidFill>
                    <a:schemeClr val="accent3"/>
                  </a:solidFill>
                  <a:cs typeface="Arial"/>
                </a:rPr>
                <a:t> – 2     </a:t>
              </a:r>
              <a:r>
                <a:rPr lang="pt-PT" b="1" dirty="0" err="1">
                  <a:solidFill>
                    <a:schemeClr val="accent3"/>
                  </a:solidFill>
                  <a:cs typeface="Arial"/>
                </a:rPr>
                <a:t>of</a:t>
              </a:r>
              <a:r>
                <a:rPr lang="pt-PT" b="1" dirty="0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en-US" b="1" dirty="0">
                  <a:solidFill>
                    <a:schemeClr val="accent3"/>
                  </a:solidFill>
                  <a:cs typeface="Arial"/>
                </a:rPr>
                <a:t>Master in Electrical and Computer Engineering</a:t>
              </a:r>
              <a:endParaRPr lang="en-GB" altLang="ko-KR" dirty="0">
                <a:solidFill>
                  <a:schemeClr val="accent3"/>
                </a:solidFill>
                <a:cs typeface="Arial"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E08313E-D0E9-29E4-5DE3-EFEA7CEC5841}"/>
                </a:ext>
              </a:extLst>
            </p:cNvPr>
            <p:cNvSpPr txBox="1"/>
            <p:nvPr/>
          </p:nvSpPr>
          <p:spPr>
            <a:xfrm>
              <a:off x="9347411" y="2345694"/>
              <a:ext cx="577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pt-PT" sz="1200" b="1" dirty="0" err="1">
                  <a:solidFill>
                    <a:schemeClr val="accent3"/>
                  </a:solidFill>
                  <a:cs typeface="Arial"/>
                </a:rPr>
                <a:t>nd</a:t>
              </a:r>
              <a:r>
                <a:rPr lang="pt-PT" sz="1200" b="1" dirty="0">
                  <a:solidFill>
                    <a:schemeClr val="accent3"/>
                  </a:solidFill>
                  <a:cs typeface="Arial"/>
                </a:rPr>
                <a:t>.</a:t>
              </a:r>
              <a:endParaRPr lang="pt-PT" dirty="0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1D662B8D-4F56-B81C-2239-E7C9F1BC6D01}"/>
              </a:ext>
            </a:extLst>
          </p:cNvPr>
          <p:cNvSpPr/>
          <p:nvPr/>
        </p:nvSpPr>
        <p:spPr>
          <a:xfrm>
            <a:off x="1056443" y="6702641"/>
            <a:ext cx="577048" cy="155357"/>
          </a:xfrm>
          <a:prstGeom prst="rect">
            <a:avLst/>
          </a:prstGeom>
          <a:solidFill>
            <a:srgbClr val="ECFAFA"/>
          </a:solidFill>
          <a:ln>
            <a:solidFill>
              <a:srgbClr val="EC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C995CEFC-17D3-80F7-0727-97FF18665FFE}"/>
              </a:ext>
            </a:extLst>
          </p:cNvPr>
          <p:cNvSpPr txBox="1"/>
          <p:nvPr/>
        </p:nvSpPr>
        <p:spPr>
          <a:xfrm>
            <a:off x="8412904" y="4755159"/>
            <a:ext cx="404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Professor Doctor </a:t>
            </a:r>
            <a:r>
              <a:rPr lang="pt-P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Diamantino Rui da Silva Freitas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088CBF34-C128-7744-1E26-A339E7C4DFBB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90548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33F0AEE-B180-46DF-A124-C21DBCF4CFFA}"/>
              </a:ext>
            </a:extLst>
          </p:cNvPr>
          <p:cNvSpPr/>
          <p:nvPr/>
        </p:nvSpPr>
        <p:spPr>
          <a:xfrm>
            <a:off x="3130354" y="1542245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962282F0-4480-43DA-B39D-81E6F6600296}"/>
              </a:ext>
            </a:extLst>
          </p:cNvPr>
          <p:cNvSpPr/>
          <p:nvPr/>
        </p:nvSpPr>
        <p:spPr>
          <a:xfrm>
            <a:off x="5317142" y="1542245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36D6163C-2A52-406A-8E92-2900411FECD9}"/>
              </a:ext>
            </a:extLst>
          </p:cNvPr>
          <p:cNvSpPr/>
          <p:nvPr/>
        </p:nvSpPr>
        <p:spPr>
          <a:xfrm>
            <a:off x="7503930" y="1542245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B236AF7C-1A6C-45B7-A07F-2828A540EBAB}"/>
              </a:ext>
            </a:extLst>
          </p:cNvPr>
          <p:cNvSpPr/>
          <p:nvPr/>
        </p:nvSpPr>
        <p:spPr>
          <a:xfrm>
            <a:off x="9690721" y="1542245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1BD03D2-9373-41F7-A833-A97FD61C0800}"/>
              </a:ext>
            </a:extLst>
          </p:cNvPr>
          <p:cNvGrpSpPr/>
          <p:nvPr/>
        </p:nvGrpSpPr>
        <p:grpSpPr>
          <a:xfrm>
            <a:off x="3014913" y="4029934"/>
            <a:ext cx="1987649" cy="2582405"/>
            <a:chOff x="424111" y="3645025"/>
            <a:chExt cx="1987649" cy="2059832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CA7A017-42EA-4025-81A8-894CC10F022B}"/>
                </a:ext>
              </a:extLst>
            </p:cNvPr>
            <p:cNvSpPr/>
            <p:nvPr/>
          </p:nvSpPr>
          <p:spPr>
            <a:xfrm>
              <a:off x="424111" y="3645026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19D004B-711E-4CC3-9D90-54E729BBD202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FFABCCF-2A50-4F1F-8D49-2DBC947B81C3}"/>
              </a:ext>
            </a:extLst>
          </p:cNvPr>
          <p:cNvGrpSpPr/>
          <p:nvPr/>
        </p:nvGrpSpPr>
        <p:grpSpPr>
          <a:xfrm>
            <a:off x="5196532" y="4029935"/>
            <a:ext cx="1987649" cy="2582404"/>
            <a:chOff x="424111" y="3645025"/>
            <a:chExt cx="1987649" cy="2059831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354CF2A6-5BC2-4C5A-9CBE-BAE018E3CD69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617AAF8A-5850-4754-8F6F-CB6CC7B3CEFD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9AD40E7-1DE7-44F2-8F3D-CA1139E11EF3}"/>
              </a:ext>
            </a:extLst>
          </p:cNvPr>
          <p:cNvGrpSpPr/>
          <p:nvPr/>
        </p:nvGrpSpPr>
        <p:grpSpPr>
          <a:xfrm>
            <a:off x="7378151" y="4029935"/>
            <a:ext cx="1987649" cy="2582404"/>
            <a:chOff x="424111" y="3645025"/>
            <a:chExt cx="1987649" cy="2059831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A7B316DE-8A5C-47C8-9B84-E69B941AFE24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1E2B340D-71CF-4437-B418-CD9CFE55BFBB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8EECF0A0-4E11-4A88-AC64-0A7BEC28B28E}"/>
              </a:ext>
            </a:extLst>
          </p:cNvPr>
          <p:cNvGrpSpPr/>
          <p:nvPr/>
        </p:nvGrpSpPr>
        <p:grpSpPr>
          <a:xfrm>
            <a:off x="9559769" y="4029935"/>
            <a:ext cx="1719112" cy="2582404"/>
            <a:chOff x="6961100" y="3645025"/>
            <a:chExt cx="1719112" cy="2059831"/>
          </a:xfrm>
        </p:grpSpPr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A065586-19F5-481D-AF51-FBDDE186F40F}"/>
                </a:ext>
              </a:extLst>
            </p:cNvPr>
            <p:cNvSpPr/>
            <p:nvPr/>
          </p:nvSpPr>
          <p:spPr>
            <a:xfrm>
              <a:off x="6961100" y="3645025"/>
              <a:ext cx="1719112" cy="2059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E8014EC9-763E-4B67-99E8-51A96ADD6DEB}"/>
                </a:ext>
              </a:extLst>
            </p:cNvPr>
            <p:cNvSpPr/>
            <p:nvPr/>
          </p:nvSpPr>
          <p:spPr>
            <a:xfrm>
              <a:off x="6964975" y="3645025"/>
              <a:ext cx="115441" cy="2059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BF1DCB9-806B-4347-AA77-91A07491C7A7}"/>
              </a:ext>
            </a:extLst>
          </p:cNvPr>
          <p:cNvSpPr txBox="1"/>
          <p:nvPr/>
        </p:nvSpPr>
        <p:spPr>
          <a:xfrm>
            <a:off x="2999402" y="3259624"/>
            <a:ext cx="16803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GB" altLang="ko-KR" sz="1400" b="1" dirty="0">
                <a:solidFill>
                  <a:srgbClr val="262626"/>
                </a:solidFill>
              </a:rPr>
              <a:t>State of the Art solutions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23BC9-0B50-4618-9697-188C7CE3CF62}"/>
              </a:ext>
            </a:extLst>
          </p:cNvPr>
          <p:cNvSpPr txBox="1"/>
          <p:nvPr/>
        </p:nvSpPr>
        <p:spPr>
          <a:xfrm>
            <a:off x="5186190" y="3367344"/>
            <a:ext cx="171911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/>
              </a:rPr>
              <a:t>Adopted 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C6BC8-CBDB-4C64-8565-2F7CC28DE823}"/>
              </a:ext>
            </a:extLst>
          </p:cNvPr>
          <p:cNvSpPr txBox="1"/>
          <p:nvPr/>
        </p:nvSpPr>
        <p:spPr>
          <a:xfrm>
            <a:off x="7372980" y="3367345"/>
            <a:ext cx="17191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Implementation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B8504-51C2-4AC4-8B7F-E39370679AA2}"/>
              </a:ext>
            </a:extLst>
          </p:cNvPr>
          <p:cNvSpPr txBox="1"/>
          <p:nvPr/>
        </p:nvSpPr>
        <p:spPr>
          <a:xfrm>
            <a:off x="9559769" y="3367344"/>
            <a:ext cx="168034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Final result</a:t>
            </a:r>
          </a:p>
        </p:txBody>
      </p:sp>
      <p:grpSp>
        <p:nvGrpSpPr>
          <p:cNvPr id="23" name="Group 32">
            <a:extLst>
              <a:ext uri="{FF2B5EF4-FFF2-40B4-BE49-F238E27FC236}">
                <a16:creationId xmlns:a16="http://schemas.microsoft.com/office/drawing/2014/main" id="{C8E73B04-EACE-42E6-A201-03CA0C02A039}"/>
              </a:ext>
            </a:extLst>
          </p:cNvPr>
          <p:cNvGrpSpPr/>
          <p:nvPr/>
        </p:nvGrpSpPr>
        <p:grpSpPr>
          <a:xfrm>
            <a:off x="3249242" y="4513858"/>
            <a:ext cx="1488582" cy="430887"/>
            <a:chOff x="605046" y="3674571"/>
            <a:chExt cx="1488582" cy="430887"/>
          </a:xfrm>
        </p:grpSpPr>
        <p:grpSp>
          <p:nvGrpSpPr>
            <p:cNvPr id="24" name="Group 28">
              <a:extLst>
                <a:ext uri="{FF2B5EF4-FFF2-40B4-BE49-F238E27FC236}">
                  <a16:creationId xmlns:a16="http://schemas.microsoft.com/office/drawing/2014/main" id="{48EADF3F-0CDE-4AB2-80BE-1D84121B849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DA4172BE-0F3B-4A2B-8381-AFC2831C8C6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7" name="Chevron 30">
                <a:extLst>
                  <a:ext uri="{FF2B5EF4-FFF2-40B4-BE49-F238E27FC236}">
                    <a16:creationId xmlns:a16="http://schemas.microsoft.com/office/drawing/2014/main" id="{B8641B94-101A-4E60-9C1E-2A1F5A70700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ECFF42-ECBD-4E21-97C2-5AEC6574BACC}"/>
                </a:ext>
              </a:extLst>
            </p:cNvPr>
            <p:cNvSpPr txBox="1"/>
            <p:nvPr/>
          </p:nvSpPr>
          <p:spPr>
            <a:xfrm>
              <a:off x="832000" y="3674571"/>
              <a:ext cx="1261628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GB" altLang="ko-KR" sz="1100" b="1" dirty="0">
                  <a:solidFill>
                    <a:srgbClr val="262626"/>
                  </a:solidFill>
                </a:rPr>
                <a:t>Pitch Recognition</a:t>
              </a:r>
              <a:endParaRPr lang="en-US" altLang="ko-KR" dirty="0"/>
            </a:p>
          </p:txBody>
        </p:sp>
      </p:grpSp>
      <p:grpSp>
        <p:nvGrpSpPr>
          <p:cNvPr id="28" name="Group 33">
            <a:extLst>
              <a:ext uri="{FF2B5EF4-FFF2-40B4-BE49-F238E27FC236}">
                <a16:creationId xmlns:a16="http://schemas.microsoft.com/office/drawing/2014/main" id="{7FB51228-E513-427E-8289-28EE64580145}"/>
              </a:ext>
            </a:extLst>
          </p:cNvPr>
          <p:cNvGrpSpPr/>
          <p:nvPr/>
        </p:nvGrpSpPr>
        <p:grpSpPr>
          <a:xfrm>
            <a:off x="3247635" y="5108751"/>
            <a:ext cx="1488581" cy="430887"/>
            <a:chOff x="605046" y="3922561"/>
            <a:chExt cx="1488581" cy="430887"/>
          </a:xfrm>
        </p:grpSpPr>
        <p:grpSp>
          <p:nvGrpSpPr>
            <p:cNvPr id="29" name="Group 34">
              <a:extLst>
                <a:ext uri="{FF2B5EF4-FFF2-40B4-BE49-F238E27FC236}">
                  <a16:creationId xmlns:a16="http://schemas.microsoft.com/office/drawing/2014/main" id="{BBD63FB1-7244-4C0F-BB4B-6FBBE306E52C}"/>
                </a:ext>
              </a:extLst>
            </p:cNvPr>
            <p:cNvGrpSpPr/>
            <p:nvPr/>
          </p:nvGrpSpPr>
          <p:grpSpPr>
            <a:xfrm>
              <a:off x="605046" y="4035099"/>
              <a:ext cx="206152" cy="206152"/>
              <a:chOff x="2411760" y="3975064"/>
              <a:chExt cx="206152" cy="206152"/>
            </a:xfrm>
          </p:grpSpPr>
          <p:sp>
            <p:nvSpPr>
              <p:cNvPr id="31" name="Oval 36">
                <a:extLst>
                  <a:ext uri="{FF2B5EF4-FFF2-40B4-BE49-F238E27FC236}">
                    <a16:creationId xmlns:a16="http://schemas.microsoft.com/office/drawing/2014/main" id="{E7980810-2F8B-42AC-AC74-EAF57123C700}"/>
                  </a:ext>
                </a:extLst>
              </p:cNvPr>
              <p:cNvSpPr/>
              <p:nvPr/>
            </p:nvSpPr>
            <p:spPr>
              <a:xfrm>
                <a:off x="2411760" y="397506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2" name="Chevron 37">
                <a:extLst>
                  <a:ext uri="{FF2B5EF4-FFF2-40B4-BE49-F238E27FC236}">
                    <a16:creationId xmlns:a16="http://schemas.microsoft.com/office/drawing/2014/main" id="{B1F109D3-68E1-4E45-B62C-4237BF9091D4}"/>
                  </a:ext>
                </a:extLst>
              </p:cNvPr>
              <p:cNvSpPr/>
              <p:nvPr/>
            </p:nvSpPr>
            <p:spPr>
              <a:xfrm>
                <a:off x="2488361" y="404214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71FB76-5C95-42DA-AEBF-0B389F8DA04A}"/>
                </a:ext>
              </a:extLst>
            </p:cNvPr>
            <p:cNvSpPr txBox="1"/>
            <p:nvPr/>
          </p:nvSpPr>
          <p:spPr>
            <a:xfrm>
              <a:off x="831999" y="3922561"/>
              <a:ext cx="1261628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Rhythm Recognition</a:t>
              </a:r>
              <a:endParaRPr lang="en-US" altLang="ko-KR" dirty="0"/>
            </a:p>
          </p:txBody>
        </p:sp>
      </p:grpSp>
      <p:sp>
        <p:nvSpPr>
          <p:cNvPr id="83" name="Chevron 92">
            <a:extLst>
              <a:ext uri="{FF2B5EF4-FFF2-40B4-BE49-F238E27FC236}">
                <a16:creationId xmlns:a16="http://schemas.microsoft.com/office/drawing/2014/main" id="{426860A8-1002-4283-A42F-0D3D973392B6}"/>
              </a:ext>
            </a:extLst>
          </p:cNvPr>
          <p:cNvSpPr/>
          <p:nvPr/>
        </p:nvSpPr>
        <p:spPr>
          <a:xfrm>
            <a:off x="4816655" y="2012293"/>
            <a:ext cx="182339" cy="42805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Chevron 93">
            <a:extLst>
              <a:ext uri="{FF2B5EF4-FFF2-40B4-BE49-F238E27FC236}">
                <a16:creationId xmlns:a16="http://schemas.microsoft.com/office/drawing/2014/main" id="{D8A47235-2828-4854-9002-CCAEB4EF93A7}"/>
              </a:ext>
            </a:extLst>
          </p:cNvPr>
          <p:cNvSpPr/>
          <p:nvPr/>
        </p:nvSpPr>
        <p:spPr>
          <a:xfrm>
            <a:off x="7003443" y="2012292"/>
            <a:ext cx="182339" cy="42805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evron 94">
            <a:extLst>
              <a:ext uri="{FF2B5EF4-FFF2-40B4-BE49-F238E27FC236}">
                <a16:creationId xmlns:a16="http://schemas.microsoft.com/office/drawing/2014/main" id="{5C40DB3E-B95F-4D9B-8A1F-FB796EBA8610}"/>
              </a:ext>
            </a:extLst>
          </p:cNvPr>
          <p:cNvSpPr/>
          <p:nvPr/>
        </p:nvSpPr>
        <p:spPr>
          <a:xfrm>
            <a:off x="9190232" y="2012291"/>
            <a:ext cx="182339" cy="42805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D0AD15A1-6D5A-4CA7-8933-60AD21FDE5E6}"/>
              </a:ext>
            </a:extLst>
          </p:cNvPr>
          <p:cNvSpPr/>
          <p:nvPr/>
        </p:nvSpPr>
        <p:spPr>
          <a:xfrm>
            <a:off x="1030130" y="1542245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altLang="ko-KR" sz="2700"/>
              <a:t>1</a:t>
            </a:r>
            <a:endParaRPr lang="ko-KR" altLang="en-US" sz="2700"/>
          </a:p>
        </p:txBody>
      </p:sp>
      <p:grpSp>
        <p:nvGrpSpPr>
          <p:cNvPr id="87" name="Group 1">
            <a:extLst>
              <a:ext uri="{FF2B5EF4-FFF2-40B4-BE49-F238E27FC236}">
                <a16:creationId xmlns:a16="http://schemas.microsoft.com/office/drawing/2014/main" id="{9180DF01-7066-4F45-9844-191EE33D5A51}"/>
              </a:ext>
            </a:extLst>
          </p:cNvPr>
          <p:cNvGrpSpPr/>
          <p:nvPr/>
        </p:nvGrpSpPr>
        <p:grpSpPr>
          <a:xfrm>
            <a:off x="914689" y="4029935"/>
            <a:ext cx="1987649" cy="2582404"/>
            <a:chOff x="424111" y="3645025"/>
            <a:chExt cx="1987649" cy="2059831"/>
          </a:xfrm>
        </p:grpSpPr>
        <p:sp>
          <p:nvSpPr>
            <p:cNvPr id="88" name="Rectangle 3">
              <a:extLst>
                <a:ext uri="{FF2B5EF4-FFF2-40B4-BE49-F238E27FC236}">
                  <a16:creationId xmlns:a16="http://schemas.microsoft.com/office/drawing/2014/main" id="{DF0E12CA-E71A-475B-B5C2-DC7D8011A31C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A8389152-23BB-4B32-B612-1CF3D9D34B60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7D591E1-C698-41B9-971B-C1B770458307}"/>
              </a:ext>
            </a:extLst>
          </p:cNvPr>
          <p:cNvSpPr txBox="1"/>
          <p:nvPr/>
        </p:nvSpPr>
        <p:spPr>
          <a:xfrm>
            <a:off x="899178" y="3259624"/>
            <a:ext cx="16803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Problem description</a:t>
            </a:r>
            <a:endParaRPr lang="en-US" altLang="ko-KR" sz="1400" b="1" dirty="0">
              <a:solidFill>
                <a:srgbClr val="262626"/>
              </a:solidFill>
              <a:cs typeface="Arial"/>
            </a:endParaRPr>
          </a:p>
        </p:txBody>
      </p:sp>
      <p:grpSp>
        <p:nvGrpSpPr>
          <p:cNvPr id="96" name="Group 33">
            <a:extLst>
              <a:ext uri="{FF2B5EF4-FFF2-40B4-BE49-F238E27FC236}">
                <a16:creationId xmlns:a16="http://schemas.microsoft.com/office/drawing/2014/main" id="{2431DBC7-D5ED-44AB-A278-35E5F33118C8}"/>
              </a:ext>
            </a:extLst>
          </p:cNvPr>
          <p:cNvGrpSpPr/>
          <p:nvPr/>
        </p:nvGrpSpPr>
        <p:grpSpPr>
          <a:xfrm>
            <a:off x="1101518" y="4928973"/>
            <a:ext cx="1477320" cy="261610"/>
            <a:chOff x="605046" y="3769363"/>
            <a:chExt cx="1477320" cy="261610"/>
          </a:xfrm>
        </p:grpSpPr>
        <p:grpSp>
          <p:nvGrpSpPr>
            <p:cNvPr id="97" name="Group 34">
              <a:extLst>
                <a:ext uri="{FF2B5EF4-FFF2-40B4-BE49-F238E27FC236}">
                  <a16:creationId xmlns:a16="http://schemas.microsoft.com/office/drawing/2014/main" id="{801D4304-C56C-4742-B94D-A1DBC7F6231B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9" name="Oval 36">
                <a:extLst>
                  <a:ext uri="{FF2B5EF4-FFF2-40B4-BE49-F238E27FC236}">
                    <a16:creationId xmlns:a16="http://schemas.microsoft.com/office/drawing/2014/main" id="{8CA8C85F-AC33-4703-B426-5B134C0921D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0" name="Chevron 37">
                <a:extLst>
                  <a:ext uri="{FF2B5EF4-FFF2-40B4-BE49-F238E27FC236}">
                    <a16:creationId xmlns:a16="http://schemas.microsoft.com/office/drawing/2014/main" id="{CDAAA101-C466-4472-9656-F1E52B71102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3F4C8B9-70CE-49B6-A2C4-22B91FFD1955}"/>
                </a:ext>
              </a:extLst>
            </p:cNvPr>
            <p:cNvSpPr txBox="1"/>
            <p:nvPr/>
          </p:nvSpPr>
          <p:spPr>
            <a:xfrm>
              <a:off x="820738" y="3769363"/>
              <a:ext cx="12616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Motivation</a:t>
              </a:r>
              <a:endParaRPr lang="en-US" altLang="ko-KR" dirty="0"/>
            </a:p>
          </p:txBody>
        </p:sp>
      </p:grpSp>
      <p:grpSp>
        <p:nvGrpSpPr>
          <p:cNvPr id="101" name="Group 38">
            <a:extLst>
              <a:ext uri="{FF2B5EF4-FFF2-40B4-BE49-F238E27FC236}">
                <a16:creationId xmlns:a16="http://schemas.microsoft.com/office/drawing/2014/main" id="{02604920-AE6D-4505-9E85-9DE3C05A85E5}"/>
              </a:ext>
            </a:extLst>
          </p:cNvPr>
          <p:cNvGrpSpPr/>
          <p:nvPr/>
        </p:nvGrpSpPr>
        <p:grpSpPr>
          <a:xfrm>
            <a:off x="1113584" y="5427868"/>
            <a:ext cx="1496993" cy="261610"/>
            <a:chOff x="605046" y="3778206"/>
            <a:chExt cx="1496993" cy="261610"/>
          </a:xfrm>
        </p:grpSpPr>
        <p:grpSp>
          <p:nvGrpSpPr>
            <p:cNvPr id="102" name="Group 39">
              <a:extLst>
                <a:ext uri="{FF2B5EF4-FFF2-40B4-BE49-F238E27FC236}">
                  <a16:creationId xmlns:a16="http://schemas.microsoft.com/office/drawing/2014/main" id="{8D09783C-DC1C-4B98-B5EA-F0D0089A684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D86A88CD-6BA3-404E-9C2F-9C3771978A6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5" name="Chevron 42">
                <a:extLst>
                  <a:ext uri="{FF2B5EF4-FFF2-40B4-BE49-F238E27FC236}">
                    <a16:creationId xmlns:a16="http://schemas.microsoft.com/office/drawing/2014/main" id="{838A58DB-9105-4D88-AE44-2835BAF2BAA8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AC85FF2-3617-4FA6-9708-43E9E71FC985}"/>
                </a:ext>
              </a:extLst>
            </p:cNvPr>
            <p:cNvSpPr txBox="1"/>
            <p:nvPr/>
          </p:nvSpPr>
          <p:spPr>
            <a:xfrm>
              <a:off x="840411" y="3778206"/>
              <a:ext cx="12616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Objectives</a:t>
              </a:r>
              <a:endParaRPr lang="en-US" altLang="ko-KR" dirty="0"/>
            </a:p>
          </p:txBody>
        </p:sp>
      </p:grpSp>
      <p:sp>
        <p:nvSpPr>
          <p:cNvPr id="106" name="Chevron 92">
            <a:extLst>
              <a:ext uri="{FF2B5EF4-FFF2-40B4-BE49-F238E27FC236}">
                <a16:creationId xmlns:a16="http://schemas.microsoft.com/office/drawing/2014/main" id="{399973CC-2CEC-4E58-B018-992FD4D34C39}"/>
              </a:ext>
            </a:extLst>
          </p:cNvPr>
          <p:cNvSpPr/>
          <p:nvPr/>
        </p:nvSpPr>
        <p:spPr>
          <a:xfrm>
            <a:off x="2716431" y="2012293"/>
            <a:ext cx="182339" cy="4280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D1DF3A2-8B46-792F-8124-FA6D068B1140}"/>
              </a:ext>
            </a:extLst>
          </p:cNvPr>
          <p:cNvSpPr txBox="1"/>
          <p:nvPr/>
        </p:nvSpPr>
        <p:spPr>
          <a:xfrm>
            <a:off x="1119201" y="1894903"/>
            <a:ext cx="116463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rgbClr val="262626"/>
                </a:solidFill>
              </a:rPr>
              <a:t>1</a:t>
            </a:r>
            <a:endParaRPr lang="ko-KR" altLang="en-US" sz="4000" b="1">
              <a:solidFill>
                <a:srgbClr val="262626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C5D4D57-3D7D-90BD-19B8-26DDE4D9150D}"/>
              </a:ext>
            </a:extLst>
          </p:cNvPr>
          <p:cNvSpPr txBox="1"/>
          <p:nvPr/>
        </p:nvSpPr>
        <p:spPr>
          <a:xfrm>
            <a:off x="3216918" y="1851357"/>
            <a:ext cx="116463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rgbClr val="262626"/>
                </a:solidFill>
              </a:rPr>
              <a:t>2</a:t>
            </a:r>
            <a:endParaRPr lang="ko-KR" altLang="en-US" sz="4000" b="1">
              <a:solidFill>
                <a:srgbClr val="262626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607DF4-59DC-17F0-7E55-D80E8600A393}"/>
              </a:ext>
            </a:extLst>
          </p:cNvPr>
          <p:cNvSpPr txBox="1"/>
          <p:nvPr/>
        </p:nvSpPr>
        <p:spPr>
          <a:xfrm>
            <a:off x="5429488" y="1839729"/>
            <a:ext cx="116463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rgbClr val="262626"/>
                </a:solidFill>
              </a:rPr>
              <a:t>3</a:t>
            </a:r>
            <a:endParaRPr lang="ko-KR" altLang="en-US" sz="4000" b="1">
              <a:solidFill>
                <a:srgbClr val="262626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FF436FC-9ADE-9745-1E48-277ED6CBA453}"/>
              </a:ext>
            </a:extLst>
          </p:cNvPr>
          <p:cNvSpPr txBox="1"/>
          <p:nvPr/>
        </p:nvSpPr>
        <p:spPr>
          <a:xfrm>
            <a:off x="7602087" y="1891261"/>
            <a:ext cx="116463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rgbClr val="262626"/>
                </a:solidFill>
              </a:rPr>
              <a:t>4</a:t>
            </a:r>
            <a:endParaRPr lang="ko-KR" altLang="en-US" sz="4000" b="1">
              <a:solidFill>
                <a:srgbClr val="262626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44A6F1-2927-1E03-3A08-3E0B0FC1DF8F}"/>
              </a:ext>
            </a:extLst>
          </p:cNvPr>
          <p:cNvSpPr txBox="1"/>
          <p:nvPr/>
        </p:nvSpPr>
        <p:spPr>
          <a:xfrm>
            <a:off x="9785914" y="1851357"/>
            <a:ext cx="116463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rgbClr val="262626"/>
                </a:solidFill>
              </a:rPr>
              <a:t>5</a:t>
            </a:r>
            <a:endParaRPr lang="ko-KR" altLang="en-US" sz="4000" b="1">
              <a:solidFill>
                <a:srgbClr val="262626"/>
              </a:solidFill>
            </a:endParaRPr>
          </a:p>
        </p:txBody>
      </p:sp>
      <p:sp>
        <p:nvSpPr>
          <p:cNvPr id="126" name="Chevron 30">
            <a:extLst>
              <a:ext uri="{FF2B5EF4-FFF2-40B4-BE49-F238E27FC236}">
                <a16:creationId xmlns:a16="http://schemas.microsoft.com/office/drawing/2014/main" id="{D3B0BFA7-A30C-D1EA-7A43-D9C63F7D5FB3}"/>
              </a:ext>
            </a:extLst>
          </p:cNvPr>
          <p:cNvSpPr/>
          <p:nvPr/>
        </p:nvSpPr>
        <p:spPr>
          <a:xfrm>
            <a:off x="3277233" y="6170072"/>
            <a:ext cx="72000" cy="72000"/>
          </a:xfrm>
          <a:prstGeom prst="chevron">
            <a:avLst>
              <a:gd name="adj" fmla="val 65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32" name="Chevron 87">
            <a:extLst>
              <a:ext uri="{FF2B5EF4-FFF2-40B4-BE49-F238E27FC236}">
                <a16:creationId xmlns:a16="http://schemas.microsoft.com/office/drawing/2014/main" id="{635026F7-6033-B2D3-68B7-8814E2872D73}"/>
              </a:ext>
            </a:extLst>
          </p:cNvPr>
          <p:cNvSpPr/>
          <p:nvPr/>
        </p:nvSpPr>
        <p:spPr>
          <a:xfrm>
            <a:off x="9866863" y="6189100"/>
            <a:ext cx="72000" cy="72000"/>
          </a:xfrm>
          <a:prstGeom prst="chevron">
            <a:avLst>
              <a:gd name="adj" fmla="val 65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B79589D-AAAA-FAE1-918F-ABD8553ED92B}"/>
              </a:ext>
            </a:extLst>
          </p:cNvPr>
          <p:cNvGrpSpPr/>
          <p:nvPr/>
        </p:nvGrpSpPr>
        <p:grpSpPr>
          <a:xfrm>
            <a:off x="7596066" y="4557429"/>
            <a:ext cx="1423140" cy="261610"/>
            <a:chOff x="7661737" y="5580111"/>
            <a:chExt cx="1423140" cy="261610"/>
          </a:xfrm>
        </p:grpSpPr>
        <p:grpSp>
          <p:nvGrpSpPr>
            <p:cNvPr id="64" name="Group 69">
              <a:extLst>
                <a:ext uri="{FF2B5EF4-FFF2-40B4-BE49-F238E27FC236}">
                  <a16:creationId xmlns:a16="http://schemas.microsoft.com/office/drawing/2014/main" id="{CCF59858-81CA-4F40-A3B5-F1902157EDF5}"/>
                </a:ext>
              </a:extLst>
            </p:cNvPr>
            <p:cNvGrpSpPr/>
            <p:nvPr/>
          </p:nvGrpSpPr>
          <p:grpSpPr>
            <a:xfrm>
              <a:off x="7661737" y="5607840"/>
              <a:ext cx="206152" cy="206152"/>
              <a:chOff x="2437665" y="3936271"/>
              <a:chExt cx="206152" cy="206152"/>
            </a:xfrm>
          </p:grpSpPr>
          <p:sp>
            <p:nvSpPr>
              <p:cNvPr id="66" name="Oval 71">
                <a:extLst>
                  <a:ext uri="{FF2B5EF4-FFF2-40B4-BE49-F238E27FC236}">
                    <a16:creationId xmlns:a16="http://schemas.microsoft.com/office/drawing/2014/main" id="{B43BAD19-180D-48A1-80A7-82BCD1573F54}"/>
                  </a:ext>
                </a:extLst>
              </p:cNvPr>
              <p:cNvSpPr/>
              <p:nvPr/>
            </p:nvSpPr>
            <p:spPr>
              <a:xfrm>
                <a:off x="2437665" y="3936271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7" name="Chevron 72">
                <a:extLst>
                  <a:ext uri="{FF2B5EF4-FFF2-40B4-BE49-F238E27FC236}">
                    <a16:creationId xmlns:a16="http://schemas.microsoft.com/office/drawing/2014/main" id="{2AC38D06-0EA3-424B-9952-E8C086D79DCD}"/>
                  </a:ext>
                </a:extLst>
              </p:cNvPr>
              <p:cNvSpPr/>
              <p:nvPr/>
            </p:nvSpPr>
            <p:spPr>
              <a:xfrm>
                <a:off x="2514266" y="4003347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DCE4707-DFAD-310F-B0AA-CFE894A223B8}"/>
                </a:ext>
              </a:extLst>
            </p:cNvPr>
            <p:cNvSpPr txBox="1"/>
            <p:nvPr/>
          </p:nvSpPr>
          <p:spPr>
            <a:xfrm>
              <a:off x="7823250" y="5580111"/>
              <a:ext cx="1261627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 Class Diagram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40DA304-9509-2998-1E95-A0A839828403}"/>
              </a:ext>
            </a:extLst>
          </p:cNvPr>
          <p:cNvGrpSpPr/>
          <p:nvPr/>
        </p:nvGrpSpPr>
        <p:grpSpPr>
          <a:xfrm>
            <a:off x="9785914" y="5492102"/>
            <a:ext cx="1465378" cy="261610"/>
            <a:chOff x="9830278" y="5174182"/>
            <a:chExt cx="1465378" cy="261610"/>
          </a:xfrm>
        </p:grpSpPr>
        <p:grpSp>
          <p:nvGrpSpPr>
            <p:cNvPr id="69" name="Group 74">
              <a:extLst>
                <a:ext uri="{FF2B5EF4-FFF2-40B4-BE49-F238E27FC236}">
                  <a16:creationId xmlns:a16="http://schemas.microsoft.com/office/drawing/2014/main" id="{A11A5FB6-F4EF-447A-AA73-00175843282A}"/>
                </a:ext>
              </a:extLst>
            </p:cNvPr>
            <p:cNvGrpSpPr/>
            <p:nvPr/>
          </p:nvGrpSpPr>
          <p:grpSpPr>
            <a:xfrm>
              <a:off x="9830278" y="5201911"/>
              <a:ext cx="206152" cy="206152"/>
              <a:chOff x="2438654" y="3659833"/>
              <a:chExt cx="206152" cy="206152"/>
            </a:xfrm>
          </p:grpSpPr>
          <p:sp>
            <p:nvSpPr>
              <p:cNvPr id="71" name="Oval 76">
                <a:extLst>
                  <a:ext uri="{FF2B5EF4-FFF2-40B4-BE49-F238E27FC236}">
                    <a16:creationId xmlns:a16="http://schemas.microsoft.com/office/drawing/2014/main" id="{7B16CBD4-8882-49E5-904C-4B760445DE1A}"/>
                  </a:ext>
                </a:extLst>
              </p:cNvPr>
              <p:cNvSpPr/>
              <p:nvPr/>
            </p:nvSpPr>
            <p:spPr>
              <a:xfrm>
                <a:off x="2438654" y="3659833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2" name="Chevron 77">
                <a:extLst>
                  <a:ext uri="{FF2B5EF4-FFF2-40B4-BE49-F238E27FC236}">
                    <a16:creationId xmlns:a16="http://schemas.microsoft.com/office/drawing/2014/main" id="{E1ABA3DA-4C36-4837-A89C-A1C7FA51D6FC}"/>
                  </a:ext>
                </a:extLst>
              </p:cNvPr>
              <p:cNvSpPr/>
              <p:nvPr/>
            </p:nvSpPr>
            <p:spPr>
              <a:xfrm>
                <a:off x="2515255" y="3726909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C8909A2-60EA-435F-7A55-F4F5DA48B39C}"/>
                </a:ext>
              </a:extLst>
            </p:cNvPr>
            <p:cNvSpPr txBox="1"/>
            <p:nvPr/>
          </p:nvSpPr>
          <p:spPr>
            <a:xfrm>
              <a:off x="10034029" y="5174182"/>
              <a:ext cx="126162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Demo </a:t>
              </a:r>
              <a:endParaRPr lang="ko-KR" altLang="en-US" sz="11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155" name="Text Placeholder 10">
            <a:extLst>
              <a:ext uri="{FF2B5EF4-FFF2-40B4-BE49-F238E27FC236}">
                <a16:creationId xmlns:a16="http://schemas.microsoft.com/office/drawing/2014/main" id="{93D0348A-2E17-5B37-AA9F-9CA5F7348432}"/>
              </a:ext>
            </a:extLst>
          </p:cNvPr>
          <p:cNvSpPr txBox="1">
            <a:spLocks/>
          </p:cNvSpPr>
          <p:nvPr/>
        </p:nvSpPr>
        <p:spPr>
          <a:xfrm>
            <a:off x="5051920" y="270179"/>
            <a:ext cx="2274636" cy="925266"/>
          </a:xfrm>
          <a:prstGeom prst="rect">
            <a:avLst/>
          </a:prstGeom>
          <a:noFill/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5400" b="1" dirty="0">
                <a:solidFill>
                  <a:schemeClr val="accent3"/>
                </a:solidFill>
                <a:latin typeface="+mj-lt"/>
                <a:cs typeface="Arial"/>
              </a:rPr>
              <a:t>Index</a:t>
            </a:r>
            <a:endParaRPr lang="en-US" altLang="ko-KR" sz="54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" name="Group 33">
            <a:extLst>
              <a:ext uri="{FF2B5EF4-FFF2-40B4-BE49-F238E27FC236}">
                <a16:creationId xmlns:a16="http://schemas.microsoft.com/office/drawing/2014/main" id="{8B975681-4932-3475-82F5-DC3542986DFC}"/>
              </a:ext>
            </a:extLst>
          </p:cNvPr>
          <p:cNvGrpSpPr/>
          <p:nvPr/>
        </p:nvGrpSpPr>
        <p:grpSpPr>
          <a:xfrm>
            <a:off x="3242602" y="5808114"/>
            <a:ext cx="1454670" cy="261610"/>
            <a:chOff x="605046" y="4007370"/>
            <a:chExt cx="1454670" cy="261610"/>
          </a:xfrm>
        </p:grpSpPr>
        <p:grpSp>
          <p:nvGrpSpPr>
            <p:cNvPr id="33" name="Group 34">
              <a:extLst>
                <a:ext uri="{FF2B5EF4-FFF2-40B4-BE49-F238E27FC236}">
                  <a16:creationId xmlns:a16="http://schemas.microsoft.com/office/drawing/2014/main" id="{8989C3D7-42E8-F39C-44F8-7DA62A88B0E5}"/>
                </a:ext>
              </a:extLst>
            </p:cNvPr>
            <p:cNvGrpSpPr/>
            <p:nvPr/>
          </p:nvGrpSpPr>
          <p:grpSpPr>
            <a:xfrm>
              <a:off x="605046" y="4035099"/>
              <a:ext cx="206152" cy="206152"/>
              <a:chOff x="2411760" y="3975064"/>
              <a:chExt cx="206152" cy="206152"/>
            </a:xfrm>
          </p:grpSpPr>
          <p:sp>
            <p:nvSpPr>
              <p:cNvPr id="35" name="Oval 36">
                <a:extLst>
                  <a:ext uri="{FF2B5EF4-FFF2-40B4-BE49-F238E27FC236}">
                    <a16:creationId xmlns:a16="http://schemas.microsoft.com/office/drawing/2014/main" id="{85F65FAF-D570-FDC1-795E-061E2DD2769B}"/>
                  </a:ext>
                </a:extLst>
              </p:cNvPr>
              <p:cNvSpPr/>
              <p:nvPr/>
            </p:nvSpPr>
            <p:spPr>
              <a:xfrm>
                <a:off x="2411760" y="397506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6" name="Chevron 37">
                <a:extLst>
                  <a:ext uri="{FF2B5EF4-FFF2-40B4-BE49-F238E27FC236}">
                    <a16:creationId xmlns:a16="http://schemas.microsoft.com/office/drawing/2014/main" id="{0A36DF87-05F9-EAA0-5BA8-B8228981A36A}"/>
                  </a:ext>
                </a:extLst>
              </p:cNvPr>
              <p:cNvSpPr/>
              <p:nvPr/>
            </p:nvSpPr>
            <p:spPr>
              <a:xfrm>
                <a:off x="2488361" y="404214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E8BD7E-60E2-F6C9-B5BC-ED75C948A4F4}"/>
                </a:ext>
              </a:extLst>
            </p:cNvPr>
            <p:cNvSpPr txBox="1"/>
            <p:nvPr/>
          </p:nvSpPr>
          <p:spPr>
            <a:xfrm>
              <a:off x="798088" y="4007370"/>
              <a:ext cx="12616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Market Analysis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24821CFA-0B92-6C58-E5D8-82891266D79C}"/>
              </a:ext>
            </a:extLst>
          </p:cNvPr>
          <p:cNvGrpSpPr/>
          <p:nvPr/>
        </p:nvGrpSpPr>
        <p:grpSpPr>
          <a:xfrm>
            <a:off x="7596066" y="5157560"/>
            <a:ext cx="1467439" cy="261610"/>
            <a:chOff x="7661737" y="6175077"/>
            <a:chExt cx="1467439" cy="261610"/>
          </a:xfrm>
        </p:grpSpPr>
        <p:grpSp>
          <p:nvGrpSpPr>
            <p:cNvPr id="48" name="Group 69">
              <a:extLst>
                <a:ext uri="{FF2B5EF4-FFF2-40B4-BE49-F238E27FC236}">
                  <a16:creationId xmlns:a16="http://schemas.microsoft.com/office/drawing/2014/main" id="{FE70DA9D-B691-2029-EF0E-F766B4BD1AAB}"/>
                </a:ext>
              </a:extLst>
            </p:cNvPr>
            <p:cNvGrpSpPr/>
            <p:nvPr/>
          </p:nvGrpSpPr>
          <p:grpSpPr>
            <a:xfrm>
              <a:off x="7661737" y="6198399"/>
              <a:ext cx="206152" cy="206152"/>
              <a:chOff x="2437665" y="3936271"/>
              <a:chExt cx="206152" cy="206152"/>
            </a:xfrm>
          </p:grpSpPr>
          <p:sp>
            <p:nvSpPr>
              <p:cNvPr id="49" name="Oval 71">
                <a:extLst>
                  <a:ext uri="{FF2B5EF4-FFF2-40B4-BE49-F238E27FC236}">
                    <a16:creationId xmlns:a16="http://schemas.microsoft.com/office/drawing/2014/main" id="{7BF01AFF-7882-C8A7-63AD-1B80E88BCEA1}"/>
                  </a:ext>
                </a:extLst>
              </p:cNvPr>
              <p:cNvSpPr/>
              <p:nvPr/>
            </p:nvSpPr>
            <p:spPr>
              <a:xfrm>
                <a:off x="2437665" y="3936271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0" name="Chevron 72">
                <a:extLst>
                  <a:ext uri="{FF2B5EF4-FFF2-40B4-BE49-F238E27FC236}">
                    <a16:creationId xmlns:a16="http://schemas.microsoft.com/office/drawing/2014/main" id="{E324463A-58A8-EAC4-5A1D-65C0C43A09DC}"/>
                  </a:ext>
                </a:extLst>
              </p:cNvPr>
              <p:cNvSpPr/>
              <p:nvPr/>
            </p:nvSpPr>
            <p:spPr>
              <a:xfrm>
                <a:off x="2514266" y="4003347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1" name="TextBox 143">
              <a:extLst>
                <a:ext uri="{FF2B5EF4-FFF2-40B4-BE49-F238E27FC236}">
                  <a16:creationId xmlns:a16="http://schemas.microsoft.com/office/drawing/2014/main" id="{30DE2654-F78F-557A-A450-36D2C23069C4}"/>
                </a:ext>
              </a:extLst>
            </p:cNvPr>
            <p:cNvSpPr txBox="1"/>
            <p:nvPr/>
          </p:nvSpPr>
          <p:spPr>
            <a:xfrm>
              <a:off x="7867549" y="6175077"/>
              <a:ext cx="1261627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  <a:cs typeface="Arial"/>
                </a:rPr>
                <a:t>Processes</a:t>
              </a:r>
            </a:p>
          </p:txBody>
        </p:sp>
      </p:grpSp>
      <p:grpSp>
        <p:nvGrpSpPr>
          <p:cNvPr id="70" name="Group 33">
            <a:extLst>
              <a:ext uri="{FF2B5EF4-FFF2-40B4-BE49-F238E27FC236}">
                <a16:creationId xmlns:a16="http://schemas.microsoft.com/office/drawing/2014/main" id="{584EC586-0A46-F173-DD96-5157EF132B6B}"/>
              </a:ext>
            </a:extLst>
          </p:cNvPr>
          <p:cNvGrpSpPr/>
          <p:nvPr/>
        </p:nvGrpSpPr>
        <p:grpSpPr>
          <a:xfrm>
            <a:off x="5409606" y="4982432"/>
            <a:ext cx="1477320" cy="769441"/>
            <a:chOff x="605046" y="3515447"/>
            <a:chExt cx="1477320" cy="769441"/>
          </a:xfrm>
        </p:grpSpPr>
        <p:grpSp>
          <p:nvGrpSpPr>
            <p:cNvPr id="73" name="Group 34">
              <a:extLst>
                <a:ext uri="{FF2B5EF4-FFF2-40B4-BE49-F238E27FC236}">
                  <a16:creationId xmlns:a16="http://schemas.microsoft.com/office/drawing/2014/main" id="{89C63F02-DBE1-DDCB-C34D-F9621A9CF3A3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5" name="Oval 36">
                <a:extLst>
                  <a:ext uri="{FF2B5EF4-FFF2-40B4-BE49-F238E27FC236}">
                    <a16:creationId xmlns:a16="http://schemas.microsoft.com/office/drawing/2014/main" id="{69E77874-0D56-60DB-789C-291A0FCE79BF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6" name="Chevron 37">
                <a:extLst>
                  <a:ext uri="{FF2B5EF4-FFF2-40B4-BE49-F238E27FC236}">
                    <a16:creationId xmlns:a16="http://schemas.microsoft.com/office/drawing/2014/main" id="{DF17610C-F819-C18D-60AC-B5DAE8197105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4" name="TextBox 97">
              <a:extLst>
                <a:ext uri="{FF2B5EF4-FFF2-40B4-BE49-F238E27FC236}">
                  <a16:creationId xmlns:a16="http://schemas.microsoft.com/office/drawing/2014/main" id="{8AA883FD-C361-696D-1A4E-74276E9C80BC}"/>
                </a:ext>
              </a:extLst>
            </p:cNvPr>
            <p:cNvSpPr txBox="1"/>
            <p:nvPr/>
          </p:nvSpPr>
          <p:spPr>
            <a:xfrm>
              <a:off x="820738" y="3515447"/>
              <a:ext cx="1261628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Fundamental Frequency Calculation Algorithm</a:t>
              </a:r>
            </a:p>
          </p:txBody>
        </p:sp>
      </p:grpSp>
      <p:pic>
        <p:nvPicPr>
          <p:cNvPr id="37" name="Picture 62" descr="A black background with a black square">
            <a:extLst>
              <a:ext uri="{FF2B5EF4-FFF2-40B4-BE49-F238E27FC236}">
                <a16:creationId xmlns:a16="http://schemas.microsoft.com/office/drawing/2014/main" id="{4987D816-16A0-1958-82FE-C3CCCBBEE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grpSp>
        <p:nvGrpSpPr>
          <p:cNvPr id="43" name="Group 33">
            <a:extLst>
              <a:ext uri="{FF2B5EF4-FFF2-40B4-BE49-F238E27FC236}">
                <a16:creationId xmlns:a16="http://schemas.microsoft.com/office/drawing/2014/main" id="{17F98B71-F1EA-09C0-5D4A-0333E262779D}"/>
              </a:ext>
            </a:extLst>
          </p:cNvPr>
          <p:cNvGrpSpPr/>
          <p:nvPr/>
        </p:nvGrpSpPr>
        <p:grpSpPr>
          <a:xfrm>
            <a:off x="5409606" y="4382354"/>
            <a:ext cx="1477320" cy="430887"/>
            <a:chOff x="605046" y="3684725"/>
            <a:chExt cx="1477320" cy="430887"/>
          </a:xfrm>
        </p:grpSpPr>
        <p:grpSp>
          <p:nvGrpSpPr>
            <p:cNvPr id="44" name="Group 34">
              <a:extLst>
                <a:ext uri="{FF2B5EF4-FFF2-40B4-BE49-F238E27FC236}">
                  <a16:creationId xmlns:a16="http://schemas.microsoft.com/office/drawing/2014/main" id="{2AC9DB9B-79BD-32D1-76F6-5F08D985DDB0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6" name="Oval 36">
                <a:extLst>
                  <a:ext uri="{FF2B5EF4-FFF2-40B4-BE49-F238E27FC236}">
                    <a16:creationId xmlns:a16="http://schemas.microsoft.com/office/drawing/2014/main" id="{2D37C01F-CFFE-988A-A369-973D0FCFD5C4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Chevron 37">
                <a:extLst>
                  <a:ext uri="{FF2B5EF4-FFF2-40B4-BE49-F238E27FC236}">
                    <a16:creationId xmlns:a16="http://schemas.microsoft.com/office/drawing/2014/main" id="{4BA655A3-9C30-321E-F97C-636663762B16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TextBox 97">
              <a:extLst>
                <a:ext uri="{FF2B5EF4-FFF2-40B4-BE49-F238E27FC236}">
                  <a16:creationId xmlns:a16="http://schemas.microsoft.com/office/drawing/2014/main" id="{74D0EADD-00D7-F296-5EB4-684E34041BAF}"/>
                </a:ext>
              </a:extLst>
            </p:cNvPr>
            <p:cNvSpPr txBox="1"/>
            <p:nvPr/>
          </p:nvSpPr>
          <p:spPr>
            <a:xfrm>
              <a:off x="820738" y="3684725"/>
              <a:ext cx="1261628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Pitch Detection Algorithm</a:t>
              </a:r>
              <a:endParaRPr lang="en-US" altLang="ko-KR" dirty="0"/>
            </a:p>
          </p:txBody>
        </p:sp>
      </p:grpSp>
      <p:grpSp>
        <p:nvGrpSpPr>
          <p:cNvPr id="39" name="Agrupar 41">
            <a:extLst>
              <a:ext uri="{FF2B5EF4-FFF2-40B4-BE49-F238E27FC236}">
                <a16:creationId xmlns:a16="http://schemas.microsoft.com/office/drawing/2014/main" id="{ECD4C972-695F-62A2-69BA-6F18A402CE63}"/>
              </a:ext>
            </a:extLst>
          </p:cNvPr>
          <p:cNvGrpSpPr/>
          <p:nvPr/>
        </p:nvGrpSpPr>
        <p:grpSpPr>
          <a:xfrm>
            <a:off x="9764779" y="4210102"/>
            <a:ext cx="1463427" cy="430887"/>
            <a:chOff x="9830278" y="5111089"/>
            <a:chExt cx="1463427" cy="430887"/>
          </a:xfrm>
        </p:grpSpPr>
        <p:grpSp>
          <p:nvGrpSpPr>
            <p:cNvPr id="52" name="Group 74">
              <a:extLst>
                <a:ext uri="{FF2B5EF4-FFF2-40B4-BE49-F238E27FC236}">
                  <a16:creationId xmlns:a16="http://schemas.microsoft.com/office/drawing/2014/main" id="{8ACE6FE6-2C9E-9B7C-7AFC-6FAA1908E87C}"/>
                </a:ext>
              </a:extLst>
            </p:cNvPr>
            <p:cNvGrpSpPr/>
            <p:nvPr/>
          </p:nvGrpSpPr>
          <p:grpSpPr>
            <a:xfrm>
              <a:off x="9830278" y="5201911"/>
              <a:ext cx="206152" cy="206152"/>
              <a:chOff x="2438654" y="3659833"/>
              <a:chExt cx="206152" cy="206152"/>
            </a:xfrm>
          </p:grpSpPr>
          <p:sp>
            <p:nvSpPr>
              <p:cNvPr id="55" name="Oval 76">
                <a:extLst>
                  <a:ext uri="{FF2B5EF4-FFF2-40B4-BE49-F238E27FC236}">
                    <a16:creationId xmlns:a16="http://schemas.microsoft.com/office/drawing/2014/main" id="{4C4B000E-B441-E8E6-BF25-EF547B9AEF97}"/>
                  </a:ext>
                </a:extLst>
              </p:cNvPr>
              <p:cNvSpPr/>
              <p:nvPr/>
            </p:nvSpPr>
            <p:spPr>
              <a:xfrm>
                <a:off x="2438654" y="3659833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8" name="Chevron 77">
                <a:extLst>
                  <a:ext uri="{FF2B5EF4-FFF2-40B4-BE49-F238E27FC236}">
                    <a16:creationId xmlns:a16="http://schemas.microsoft.com/office/drawing/2014/main" id="{425DD67F-9250-AF89-6438-D526A697DB20}"/>
                  </a:ext>
                </a:extLst>
              </p:cNvPr>
              <p:cNvSpPr/>
              <p:nvPr/>
            </p:nvSpPr>
            <p:spPr>
              <a:xfrm>
                <a:off x="2515255" y="3726909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724CF50-7606-AF5B-D7B0-B39443C1A669}"/>
                </a:ext>
              </a:extLst>
            </p:cNvPr>
            <p:cNvSpPr txBox="1"/>
            <p:nvPr/>
          </p:nvSpPr>
          <p:spPr>
            <a:xfrm>
              <a:off x="10032078" y="5111089"/>
              <a:ext cx="1261627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Test - Pitch recognition</a:t>
              </a:r>
            </a:p>
          </p:txBody>
        </p:sp>
      </p:grpSp>
      <p:sp>
        <p:nvSpPr>
          <p:cNvPr id="60" name="TextBox 21">
            <a:extLst>
              <a:ext uri="{FF2B5EF4-FFF2-40B4-BE49-F238E27FC236}">
                <a16:creationId xmlns:a16="http://schemas.microsoft.com/office/drawing/2014/main" id="{0239A85E-20E7-F0F9-8E19-ECA5F8F6F2A0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grpSp>
        <p:nvGrpSpPr>
          <p:cNvPr id="63" name="Group 33">
            <a:extLst>
              <a:ext uri="{FF2B5EF4-FFF2-40B4-BE49-F238E27FC236}">
                <a16:creationId xmlns:a16="http://schemas.microsoft.com/office/drawing/2014/main" id="{0AFEBB2E-710D-0E6D-2AD4-0C78B07445F4}"/>
              </a:ext>
            </a:extLst>
          </p:cNvPr>
          <p:cNvGrpSpPr/>
          <p:nvPr/>
        </p:nvGrpSpPr>
        <p:grpSpPr>
          <a:xfrm>
            <a:off x="5430227" y="6009858"/>
            <a:ext cx="1477320" cy="261610"/>
            <a:chOff x="605046" y="3769363"/>
            <a:chExt cx="1477320" cy="261610"/>
          </a:xfrm>
        </p:grpSpPr>
        <p:grpSp>
          <p:nvGrpSpPr>
            <p:cNvPr id="65" name="Group 34">
              <a:extLst>
                <a:ext uri="{FF2B5EF4-FFF2-40B4-BE49-F238E27FC236}">
                  <a16:creationId xmlns:a16="http://schemas.microsoft.com/office/drawing/2014/main" id="{82DABAB3-75DC-94B9-A0F1-7D740ABA2555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7" name="Oval 36">
                <a:extLst>
                  <a:ext uri="{FF2B5EF4-FFF2-40B4-BE49-F238E27FC236}">
                    <a16:creationId xmlns:a16="http://schemas.microsoft.com/office/drawing/2014/main" id="{7E4FEB32-4D61-A461-D3E9-904486D91EFF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8" name="Chevron 37">
                <a:extLst>
                  <a:ext uri="{FF2B5EF4-FFF2-40B4-BE49-F238E27FC236}">
                    <a16:creationId xmlns:a16="http://schemas.microsoft.com/office/drawing/2014/main" id="{0CD1E0DD-A2C2-4974-4929-316D71BB0A5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TextBox 97">
              <a:extLst>
                <a:ext uri="{FF2B5EF4-FFF2-40B4-BE49-F238E27FC236}">
                  <a16:creationId xmlns:a16="http://schemas.microsoft.com/office/drawing/2014/main" id="{FF48118B-86E9-BF13-1F19-7E201E94D9A2}"/>
                </a:ext>
              </a:extLst>
            </p:cNvPr>
            <p:cNvSpPr txBox="1"/>
            <p:nvPr/>
          </p:nvSpPr>
          <p:spPr>
            <a:xfrm>
              <a:off x="820738" y="3769363"/>
              <a:ext cx="12616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Technologies</a:t>
              </a:r>
              <a:endParaRPr lang="en-US" altLang="ko-KR" dirty="0"/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40AEE25-1858-A050-B59F-8041546E1B0B}"/>
              </a:ext>
            </a:extLst>
          </p:cNvPr>
          <p:cNvGrpSpPr/>
          <p:nvPr/>
        </p:nvGrpSpPr>
        <p:grpSpPr>
          <a:xfrm>
            <a:off x="7596066" y="5681444"/>
            <a:ext cx="1476195" cy="430887"/>
            <a:chOff x="7661737" y="6079707"/>
            <a:chExt cx="1476195" cy="430887"/>
          </a:xfrm>
        </p:grpSpPr>
        <p:grpSp>
          <p:nvGrpSpPr>
            <p:cNvPr id="80" name="Group 69">
              <a:extLst>
                <a:ext uri="{FF2B5EF4-FFF2-40B4-BE49-F238E27FC236}">
                  <a16:creationId xmlns:a16="http://schemas.microsoft.com/office/drawing/2014/main" id="{BDF2DAE0-9C19-625E-DBBF-175337E529F4}"/>
                </a:ext>
              </a:extLst>
            </p:cNvPr>
            <p:cNvGrpSpPr/>
            <p:nvPr/>
          </p:nvGrpSpPr>
          <p:grpSpPr>
            <a:xfrm>
              <a:off x="7661737" y="6198399"/>
              <a:ext cx="206152" cy="206152"/>
              <a:chOff x="2437665" y="3936271"/>
              <a:chExt cx="206152" cy="206152"/>
            </a:xfrm>
          </p:grpSpPr>
          <p:sp>
            <p:nvSpPr>
              <p:cNvPr id="82" name="Oval 71">
                <a:extLst>
                  <a:ext uri="{FF2B5EF4-FFF2-40B4-BE49-F238E27FC236}">
                    <a16:creationId xmlns:a16="http://schemas.microsoft.com/office/drawing/2014/main" id="{8A950BE6-9800-65D6-3F2F-543423940AB1}"/>
                  </a:ext>
                </a:extLst>
              </p:cNvPr>
              <p:cNvSpPr/>
              <p:nvPr/>
            </p:nvSpPr>
            <p:spPr>
              <a:xfrm>
                <a:off x="2437665" y="3936271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91" name="Chevron 72">
                <a:extLst>
                  <a:ext uri="{FF2B5EF4-FFF2-40B4-BE49-F238E27FC236}">
                    <a16:creationId xmlns:a16="http://schemas.microsoft.com/office/drawing/2014/main" id="{7587CACE-5B94-72E8-A7C3-1AC6E356418B}"/>
                  </a:ext>
                </a:extLst>
              </p:cNvPr>
              <p:cNvSpPr/>
              <p:nvPr/>
            </p:nvSpPr>
            <p:spPr>
              <a:xfrm>
                <a:off x="2514266" y="4003347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" name="TextBox 143">
              <a:extLst>
                <a:ext uri="{FF2B5EF4-FFF2-40B4-BE49-F238E27FC236}">
                  <a16:creationId xmlns:a16="http://schemas.microsoft.com/office/drawing/2014/main" id="{E79C3794-BA0F-4D1F-5C6B-2A0F590123A6}"/>
                </a:ext>
              </a:extLst>
            </p:cNvPr>
            <p:cNvSpPr txBox="1"/>
            <p:nvPr/>
          </p:nvSpPr>
          <p:spPr>
            <a:xfrm>
              <a:off x="7876305" y="6079707"/>
              <a:ext cx="1261627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  <a:cs typeface="Arial"/>
                </a:rPr>
                <a:t>Melody Generation</a:t>
              </a:r>
            </a:p>
          </p:txBody>
        </p:sp>
      </p:grpSp>
      <p:grpSp>
        <p:nvGrpSpPr>
          <p:cNvPr id="92" name="Agrupar 41">
            <a:extLst>
              <a:ext uri="{FF2B5EF4-FFF2-40B4-BE49-F238E27FC236}">
                <a16:creationId xmlns:a16="http://schemas.microsoft.com/office/drawing/2014/main" id="{6F76F2C4-E1F8-7A01-9D5E-2B74FD08D69D}"/>
              </a:ext>
            </a:extLst>
          </p:cNvPr>
          <p:cNvGrpSpPr/>
          <p:nvPr/>
        </p:nvGrpSpPr>
        <p:grpSpPr>
          <a:xfrm>
            <a:off x="9785914" y="4875220"/>
            <a:ext cx="1442291" cy="261610"/>
            <a:chOff x="9830278" y="5165324"/>
            <a:chExt cx="1442291" cy="261610"/>
          </a:xfrm>
        </p:grpSpPr>
        <p:grpSp>
          <p:nvGrpSpPr>
            <p:cNvPr id="93" name="Group 74">
              <a:extLst>
                <a:ext uri="{FF2B5EF4-FFF2-40B4-BE49-F238E27FC236}">
                  <a16:creationId xmlns:a16="http://schemas.microsoft.com/office/drawing/2014/main" id="{D960593C-2C1F-F2A9-7FE6-167B46C558EB}"/>
                </a:ext>
              </a:extLst>
            </p:cNvPr>
            <p:cNvGrpSpPr/>
            <p:nvPr/>
          </p:nvGrpSpPr>
          <p:grpSpPr>
            <a:xfrm>
              <a:off x="9830278" y="5201911"/>
              <a:ext cx="206152" cy="206152"/>
              <a:chOff x="2438654" y="3659833"/>
              <a:chExt cx="206152" cy="206152"/>
            </a:xfrm>
          </p:grpSpPr>
          <p:sp>
            <p:nvSpPr>
              <p:cNvPr id="95" name="Oval 76">
                <a:extLst>
                  <a:ext uri="{FF2B5EF4-FFF2-40B4-BE49-F238E27FC236}">
                    <a16:creationId xmlns:a16="http://schemas.microsoft.com/office/drawing/2014/main" id="{6DECC814-8660-A0BF-995C-6A94B4EC0679}"/>
                  </a:ext>
                </a:extLst>
              </p:cNvPr>
              <p:cNvSpPr/>
              <p:nvPr/>
            </p:nvSpPr>
            <p:spPr>
              <a:xfrm>
                <a:off x="2438654" y="3659833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7" name="Chevron 77">
                <a:extLst>
                  <a:ext uri="{FF2B5EF4-FFF2-40B4-BE49-F238E27FC236}">
                    <a16:creationId xmlns:a16="http://schemas.microsoft.com/office/drawing/2014/main" id="{D27B35C2-A3DB-2CD2-0DAA-EBE8A1DCA4A0}"/>
                  </a:ext>
                </a:extLst>
              </p:cNvPr>
              <p:cNvSpPr/>
              <p:nvPr/>
            </p:nvSpPr>
            <p:spPr>
              <a:xfrm>
                <a:off x="2515255" y="3726909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52">
              <a:extLst>
                <a:ext uri="{FF2B5EF4-FFF2-40B4-BE49-F238E27FC236}">
                  <a16:creationId xmlns:a16="http://schemas.microsoft.com/office/drawing/2014/main" id="{6F459F0B-84EC-12E7-A0FA-5F9F6C7DE9C4}"/>
                </a:ext>
              </a:extLst>
            </p:cNvPr>
            <p:cNvSpPr txBox="1"/>
            <p:nvPr/>
          </p:nvSpPr>
          <p:spPr>
            <a:xfrm>
              <a:off x="10010942" y="5165324"/>
              <a:ext cx="1261627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 Test - Onset</a:t>
              </a:r>
            </a:p>
          </p:txBody>
        </p:sp>
      </p:grpSp>
      <p:grpSp>
        <p:nvGrpSpPr>
          <p:cNvPr id="108" name="Agrupar 41">
            <a:extLst>
              <a:ext uri="{FF2B5EF4-FFF2-40B4-BE49-F238E27FC236}">
                <a16:creationId xmlns:a16="http://schemas.microsoft.com/office/drawing/2014/main" id="{B7068BCC-D8FD-4C71-67B6-E8B816B77996}"/>
              </a:ext>
            </a:extLst>
          </p:cNvPr>
          <p:cNvGrpSpPr/>
          <p:nvPr/>
        </p:nvGrpSpPr>
        <p:grpSpPr>
          <a:xfrm>
            <a:off x="9782466" y="6068408"/>
            <a:ext cx="1457647" cy="265599"/>
            <a:chOff x="9830278" y="5142464"/>
            <a:chExt cx="1457647" cy="265599"/>
          </a:xfrm>
        </p:grpSpPr>
        <p:grpSp>
          <p:nvGrpSpPr>
            <p:cNvPr id="109" name="Group 74">
              <a:extLst>
                <a:ext uri="{FF2B5EF4-FFF2-40B4-BE49-F238E27FC236}">
                  <a16:creationId xmlns:a16="http://schemas.microsoft.com/office/drawing/2014/main" id="{CE6CDECA-16FB-5187-859A-C41120382E01}"/>
                </a:ext>
              </a:extLst>
            </p:cNvPr>
            <p:cNvGrpSpPr/>
            <p:nvPr/>
          </p:nvGrpSpPr>
          <p:grpSpPr>
            <a:xfrm>
              <a:off x="9830278" y="5201911"/>
              <a:ext cx="206152" cy="206152"/>
              <a:chOff x="2438654" y="3659833"/>
              <a:chExt cx="206152" cy="206152"/>
            </a:xfrm>
          </p:grpSpPr>
          <p:sp>
            <p:nvSpPr>
              <p:cNvPr id="111" name="Oval 76">
                <a:extLst>
                  <a:ext uri="{FF2B5EF4-FFF2-40B4-BE49-F238E27FC236}">
                    <a16:creationId xmlns:a16="http://schemas.microsoft.com/office/drawing/2014/main" id="{A38B498C-A550-17BF-78D5-83E021F8975B}"/>
                  </a:ext>
                </a:extLst>
              </p:cNvPr>
              <p:cNvSpPr/>
              <p:nvPr/>
            </p:nvSpPr>
            <p:spPr>
              <a:xfrm>
                <a:off x="2438654" y="3659833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7" name="Chevron 77">
                <a:extLst>
                  <a:ext uri="{FF2B5EF4-FFF2-40B4-BE49-F238E27FC236}">
                    <a16:creationId xmlns:a16="http://schemas.microsoft.com/office/drawing/2014/main" id="{0C13B8D5-AA0E-3B52-288D-54BF8FFA27A0}"/>
                  </a:ext>
                </a:extLst>
              </p:cNvPr>
              <p:cNvSpPr/>
              <p:nvPr/>
            </p:nvSpPr>
            <p:spPr>
              <a:xfrm>
                <a:off x="2515255" y="3726909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0" name="TextBox 52">
              <a:extLst>
                <a:ext uri="{FF2B5EF4-FFF2-40B4-BE49-F238E27FC236}">
                  <a16:creationId xmlns:a16="http://schemas.microsoft.com/office/drawing/2014/main" id="{48E97A0E-80F4-C003-EA51-6B43FB5AAE3E}"/>
                </a:ext>
              </a:extLst>
            </p:cNvPr>
            <p:cNvSpPr txBox="1"/>
            <p:nvPr/>
          </p:nvSpPr>
          <p:spPr>
            <a:xfrm>
              <a:off x="10026298" y="5142464"/>
              <a:ext cx="1261627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262626"/>
                  </a:solidFill>
                </a:rPr>
                <a:t>Conclusions</a:t>
              </a:r>
              <a:endParaRPr lang="ko-KR" altLang="en-US" sz="1100" b="1" dirty="0">
                <a:solidFill>
                  <a:srgbClr val="2626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5038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FEAAD-6E9F-40BA-A59C-0765A487DBF7}"/>
              </a:ext>
            </a:extLst>
          </p:cNvPr>
          <p:cNvSpPr txBox="1"/>
          <p:nvPr/>
        </p:nvSpPr>
        <p:spPr>
          <a:xfrm>
            <a:off x="783466" y="2771530"/>
            <a:ext cx="57862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	Motivations</a:t>
            </a:r>
          </a:p>
          <a:p>
            <a:endParaRPr lang="en-GB" altLang="ko-KR" sz="2800" dirty="0">
              <a:solidFill>
                <a:schemeClr val="bg1"/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	Objectives</a:t>
            </a:r>
            <a:endParaRPr lang="en-GB" altLang="ko-KR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87F01D8E-8A97-4C3E-BA32-AFE8873C7EFF}"/>
              </a:ext>
            </a:extLst>
          </p:cNvPr>
          <p:cNvSpPr/>
          <p:nvPr/>
        </p:nvSpPr>
        <p:spPr>
          <a:xfrm>
            <a:off x="783874" y="53787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600" b="1" dirty="0">
                <a:solidFill>
                  <a:schemeClr val="accent2"/>
                </a:solidFill>
                <a:latin typeface="+mj-lt"/>
              </a:rPr>
              <a:t>Motivation and</a:t>
            </a:r>
          </a:p>
        </p:txBody>
      </p:sp>
      <p:sp>
        <p:nvSpPr>
          <p:cNvPr id="8" name="직사각형 6">
            <a:extLst>
              <a:ext uri="{FF2B5EF4-FFF2-40B4-BE49-F238E27FC236}">
                <a16:creationId xmlns:a16="http://schemas.microsoft.com/office/drawing/2014/main" id="{41D206BB-3FB1-4556-B8CE-46B5F30382DE}"/>
              </a:ext>
            </a:extLst>
          </p:cNvPr>
          <p:cNvSpPr/>
          <p:nvPr/>
        </p:nvSpPr>
        <p:spPr>
          <a:xfrm>
            <a:off x="1385454" y="1155041"/>
            <a:ext cx="6250887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600" b="1" dirty="0">
                <a:solidFill>
                  <a:schemeClr val="accent3"/>
                </a:solidFill>
                <a:latin typeface="+mj-lt"/>
              </a:rPr>
              <a:t>Objectives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5CCED5-584E-EFA9-45FF-32A4E123C356}"/>
              </a:ext>
            </a:extLst>
          </p:cNvPr>
          <p:cNvSpPr/>
          <p:nvPr/>
        </p:nvSpPr>
        <p:spPr>
          <a:xfrm>
            <a:off x="6945745" y="388535"/>
            <a:ext cx="4484254" cy="5710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70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en-GB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62" descr="A black background with a black square">
            <a:extLst>
              <a:ext uri="{FF2B5EF4-FFF2-40B4-BE49-F238E27FC236}">
                <a16:creationId xmlns:a16="http://schemas.microsoft.com/office/drawing/2014/main" id="{CD9C7C49-6163-841F-E494-56035FFEA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B1806B01-9D71-7AB2-372A-404B91D0458F}"/>
              </a:ext>
            </a:extLst>
          </p:cNvPr>
          <p:cNvGrpSpPr/>
          <p:nvPr/>
        </p:nvGrpSpPr>
        <p:grpSpPr>
          <a:xfrm>
            <a:off x="194440" y="6320726"/>
            <a:ext cx="11235559" cy="411497"/>
            <a:chOff x="194440" y="6320726"/>
            <a:chExt cx="11235559" cy="411497"/>
          </a:xfrm>
        </p:grpSpPr>
        <p:sp>
          <p:nvSpPr>
            <p:cNvPr id="4" name="TextBox 1">
              <a:extLst>
                <a:ext uri="{FF2B5EF4-FFF2-40B4-BE49-F238E27FC236}">
                  <a16:creationId xmlns:a16="http://schemas.microsoft.com/office/drawing/2014/main" id="{8459558F-E23F-7FA1-D64E-1677667DD2E9}"/>
                </a:ext>
              </a:extLst>
            </p:cNvPr>
            <p:cNvSpPr txBox="1"/>
            <p:nvPr/>
          </p:nvSpPr>
          <p:spPr>
            <a:xfrm>
              <a:off x="194440" y="6393669"/>
              <a:ext cx="1123555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accent3"/>
                  </a:solidFill>
                  <a:latin typeface="+mj-lt"/>
                  <a:cs typeface="Arial"/>
                </a:rPr>
                <a:t>Computational Audio – 2     of Master in Electrical and Computer Engineering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0CDDF85-C11A-7DC3-4085-9CAB06615CBC}"/>
                </a:ext>
              </a:extLst>
            </p:cNvPr>
            <p:cNvSpPr txBox="1"/>
            <p:nvPr/>
          </p:nvSpPr>
          <p:spPr>
            <a:xfrm>
              <a:off x="2377440" y="6320726"/>
              <a:ext cx="434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pt-PT" sz="1050" dirty="0" err="1">
                  <a:solidFill>
                    <a:schemeClr val="accent3"/>
                  </a:solidFill>
                  <a:cs typeface="Arial"/>
                </a:rPr>
                <a:t>nd</a:t>
              </a:r>
              <a:r>
                <a:rPr lang="pt-PT" sz="1200" b="1" dirty="0">
                  <a:solidFill>
                    <a:schemeClr val="accent3"/>
                  </a:solidFill>
                  <a:cs typeface="Arial"/>
                </a:rPr>
                <a:t>.</a:t>
              </a:r>
              <a:endParaRPr lang="pt-PT" dirty="0"/>
            </a:p>
          </p:txBody>
        </p:sp>
      </p:grpSp>
      <p:sp>
        <p:nvSpPr>
          <p:cNvPr id="10" name="TextBox 21">
            <a:extLst>
              <a:ext uri="{FF2B5EF4-FFF2-40B4-BE49-F238E27FC236}">
                <a16:creationId xmlns:a16="http://schemas.microsoft.com/office/drawing/2014/main" id="{7A26E1F7-08A3-FF86-66F0-A869C3068205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335380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68D69BC-87EE-4AD6-3697-09FBDCA7E155}"/>
              </a:ext>
            </a:extLst>
          </p:cNvPr>
          <p:cNvSpPr txBox="1">
            <a:spLocks/>
          </p:cNvSpPr>
          <p:nvPr/>
        </p:nvSpPr>
        <p:spPr>
          <a:xfrm>
            <a:off x="447270" y="199149"/>
            <a:ext cx="8163121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Motivation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E683DC-4B0C-12BF-4328-8977ECBFC90A}"/>
              </a:ext>
            </a:extLst>
          </p:cNvPr>
          <p:cNvSpPr/>
          <p:nvPr/>
        </p:nvSpPr>
        <p:spPr>
          <a:xfrm rot="5400000">
            <a:off x="6069620" y="-4730291"/>
            <a:ext cx="69627" cy="12192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2084273E-0D54-E8FF-3019-C03783DDF842}"/>
              </a:ext>
            </a:extLst>
          </p:cNvPr>
          <p:cNvSpPr txBox="1"/>
          <p:nvPr/>
        </p:nvSpPr>
        <p:spPr>
          <a:xfrm>
            <a:off x="447270" y="1613239"/>
            <a:ext cx="11139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Facilitating musical engagement for individuals of all backgrounds. Enhancing comprehension of processes such as the transcription of melodies and instrument tuning during musical performances without demanding specialized technical knowledge, promoting a more inclusive and accessible approach.</a:t>
            </a:r>
            <a:endParaRPr lang="en-GB" dirty="0"/>
          </a:p>
        </p:txBody>
      </p:sp>
      <p:pic>
        <p:nvPicPr>
          <p:cNvPr id="11" name="Imagem 10" descr="Uma imagem com sorriso, emoticon, desenho, amarelo&#10;&#10;Descrição gerada automaticamente">
            <a:extLst>
              <a:ext uri="{FF2B5EF4-FFF2-40B4-BE49-F238E27FC236}">
                <a16:creationId xmlns:a16="http://schemas.microsoft.com/office/drawing/2014/main" id="{3134E3B0-9017-9980-4D5B-C10A2476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4" y="3001559"/>
            <a:ext cx="2623511" cy="2880000"/>
          </a:xfrm>
          <a:prstGeom prst="rect">
            <a:avLst/>
          </a:prstGeom>
        </p:spPr>
      </p:pic>
      <p:pic>
        <p:nvPicPr>
          <p:cNvPr id="16" name="Imagem 15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D586A527-80BE-43FA-2BDF-3C3D963FF6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0" b="12570"/>
          <a:stretch/>
        </p:blipFill>
        <p:spPr>
          <a:xfrm>
            <a:off x="4528830" y="3146913"/>
            <a:ext cx="3661780" cy="2880000"/>
          </a:xfrm>
          <a:prstGeom prst="rect">
            <a:avLst/>
          </a:prstGeom>
        </p:spPr>
      </p:pic>
      <p:pic>
        <p:nvPicPr>
          <p:cNvPr id="31" name="Imagem 30" descr="Uma imagem com preto, escuridão, espaço, captura de ecrã&#10;&#10;Descrição gerada automaticamente">
            <a:extLst>
              <a:ext uri="{FF2B5EF4-FFF2-40B4-BE49-F238E27FC236}">
                <a16:creationId xmlns:a16="http://schemas.microsoft.com/office/drawing/2014/main" id="{EDF8601F-F2FD-9847-A851-E0FC409EF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54" y="3837476"/>
            <a:ext cx="3001997" cy="1498875"/>
          </a:xfrm>
          <a:prstGeom prst="rect">
            <a:avLst/>
          </a:prstGeom>
        </p:spPr>
      </p:pic>
      <p:pic>
        <p:nvPicPr>
          <p:cNvPr id="32" name="Imagem 31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19637059-D1AD-5F5C-907B-3E6F29F96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8" y="69628"/>
            <a:ext cx="1337673" cy="1330895"/>
          </a:xfrm>
          <a:prstGeom prst="rect">
            <a:avLst/>
          </a:prstGeom>
        </p:spPr>
      </p:pic>
      <p:pic>
        <p:nvPicPr>
          <p:cNvPr id="37" name="Picture 62" descr="A black background with a black square">
            <a:extLst>
              <a:ext uri="{FF2B5EF4-FFF2-40B4-BE49-F238E27FC236}">
                <a16:creationId xmlns:a16="http://schemas.microsoft.com/office/drawing/2014/main" id="{D0C0E3B1-53B6-9953-4A43-B0A160FA6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sp>
        <p:nvSpPr>
          <p:cNvPr id="38" name="TextBox 21">
            <a:extLst>
              <a:ext uri="{FF2B5EF4-FFF2-40B4-BE49-F238E27FC236}">
                <a16:creationId xmlns:a16="http://schemas.microsoft.com/office/drawing/2014/main" id="{184B237F-4977-F488-772A-CA5CC6FC4073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6203477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7B4F84C3-6607-2F04-71A9-49375063A134}"/>
              </a:ext>
            </a:extLst>
          </p:cNvPr>
          <p:cNvGrpSpPr/>
          <p:nvPr/>
        </p:nvGrpSpPr>
        <p:grpSpPr>
          <a:xfrm>
            <a:off x="2198350" y="1721596"/>
            <a:ext cx="7795300" cy="4379067"/>
            <a:chOff x="2337302" y="1804724"/>
            <a:chExt cx="7795300" cy="4379067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30E5AA89-A524-4E31-8E9B-93953EB33B41}"/>
                </a:ext>
              </a:extLst>
            </p:cNvPr>
            <p:cNvSpPr/>
            <p:nvPr/>
          </p:nvSpPr>
          <p:spPr>
            <a:xfrm>
              <a:off x="2892012" y="2817852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accent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D4BBD16-9373-4CBD-ABEA-E1CA422911C3}"/>
                </a:ext>
              </a:extLst>
            </p:cNvPr>
            <p:cNvSpPr/>
            <p:nvPr/>
          </p:nvSpPr>
          <p:spPr>
            <a:xfrm>
              <a:off x="4217477" y="3997177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1136D703-18F0-4A55-818F-A1E36AB26BB1}"/>
                </a:ext>
              </a:extLst>
            </p:cNvPr>
            <p:cNvSpPr/>
            <p:nvPr/>
          </p:nvSpPr>
          <p:spPr>
            <a:xfrm>
              <a:off x="8212631" y="2777242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D6A6CC1E-00D4-4465-9BDB-56A9A989E7CA}"/>
                </a:ext>
              </a:extLst>
            </p:cNvPr>
            <p:cNvSpPr/>
            <p:nvPr/>
          </p:nvSpPr>
          <p:spPr>
            <a:xfrm>
              <a:off x="6872686" y="3997177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accent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8">
              <a:extLst>
                <a:ext uri="{FF2B5EF4-FFF2-40B4-BE49-F238E27FC236}">
                  <a16:creationId xmlns:a16="http://schemas.microsoft.com/office/drawing/2014/main" id="{8B5EFE26-CA4C-471A-9F10-33D5A0932CBE}"/>
                </a:ext>
              </a:extLst>
            </p:cNvPr>
            <p:cNvSpPr/>
            <p:nvPr/>
          </p:nvSpPr>
          <p:spPr>
            <a:xfrm>
              <a:off x="5545082" y="2793613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lock Arc 41">
              <a:extLst>
                <a:ext uri="{FF2B5EF4-FFF2-40B4-BE49-F238E27FC236}">
                  <a16:creationId xmlns:a16="http://schemas.microsoft.com/office/drawing/2014/main" id="{37C1DD7E-C661-4AD2-84B8-5F027D987548}"/>
                </a:ext>
              </a:extLst>
            </p:cNvPr>
            <p:cNvSpPr/>
            <p:nvPr/>
          </p:nvSpPr>
          <p:spPr>
            <a:xfrm>
              <a:off x="2689860" y="2607337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Block Arc 52">
              <a:extLst>
                <a:ext uri="{FF2B5EF4-FFF2-40B4-BE49-F238E27FC236}">
                  <a16:creationId xmlns:a16="http://schemas.microsoft.com/office/drawing/2014/main" id="{87AC19A8-B234-422D-8D75-3C6C6422069B}"/>
                </a:ext>
              </a:extLst>
            </p:cNvPr>
            <p:cNvSpPr/>
            <p:nvPr/>
          </p:nvSpPr>
          <p:spPr>
            <a:xfrm rot="10800000">
              <a:off x="4010891" y="3770806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53">
              <a:extLst>
                <a:ext uri="{FF2B5EF4-FFF2-40B4-BE49-F238E27FC236}">
                  <a16:creationId xmlns:a16="http://schemas.microsoft.com/office/drawing/2014/main" id="{12FD5987-0B61-465B-8EE1-EA9B61082EAA}"/>
                </a:ext>
              </a:extLst>
            </p:cNvPr>
            <p:cNvSpPr/>
            <p:nvPr/>
          </p:nvSpPr>
          <p:spPr>
            <a:xfrm>
              <a:off x="5345069" y="2615266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Block Arc 54">
              <a:extLst>
                <a:ext uri="{FF2B5EF4-FFF2-40B4-BE49-F238E27FC236}">
                  <a16:creationId xmlns:a16="http://schemas.microsoft.com/office/drawing/2014/main" id="{8C51FE76-7CE1-4E0B-99CE-55D0F267DB6E}"/>
                </a:ext>
              </a:extLst>
            </p:cNvPr>
            <p:cNvSpPr/>
            <p:nvPr/>
          </p:nvSpPr>
          <p:spPr>
            <a:xfrm rot="10800000">
              <a:off x="6666100" y="3778734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Block Arc 55">
              <a:extLst>
                <a:ext uri="{FF2B5EF4-FFF2-40B4-BE49-F238E27FC236}">
                  <a16:creationId xmlns:a16="http://schemas.microsoft.com/office/drawing/2014/main" id="{49E57151-9100-48B5-B5AC-65E420C7FC7A}"/>
                </a:ext>
              </a:extLst>
            </p:cNvPr>
            <p:cNvSpPr/>
            <p:nvPr/>
          </p:nvSpPr>
          <p:spPr>
            <a:xfrm>
              <a:off x="8000278" y="2623194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0A534A-49B9-45B2-90A9-A3307A4A3C6D}"/>
                </a:ext>
              </a:extLst>
            </p:cNvPr>
            <p:cNvSpPr txBox="1"/>
            <p:nvPr/>
          </p:nvSpPr>
          <p:spPr>
            <a:xfrm>
              <a:off x="2337302" y="1915207"/>
              <a:ext cx="243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 a real-time module for pitch recognition.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A5FDE9-2608-41A4-92A6-88BA5EAB29DC}"/>
                </a:ext>
              </a:extLst>
            </p:cNvPr>
            <p:cNvSpPr txBox="1"/>
            <p:nvPr/>
          </p:nvSpPr>
          <p:spPr>
            <a:xfrm>
              <a:off x="3800091" y="5722126"/>
              <a:ext cx="243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real-time </a:t>
              </a:r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rhythm recognition system.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44DF98-40BC-460F-AE4B-D90DC668EFF2}"/>
                </a:ext>
              </a:extLst>
            </p:cNvPr>
            <p:cNvSpPr txBox="1"/>
            <p:nvPr/>
          </p:nvSpPr>
          <p:spPr>
            <a:xfrm>
              <a:off x="5039495" y="1891873"/>
              <a:ext cx="243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Create a real-time platform for plotting music sheets.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B9CCB-123B-46D2-AC82-DAEDBC2993A4}"/>
                </a:ext>
              </a:extLst>
            </p:cNvPr>
            <p:cNvSpPr txBox="1"/>
            <p:nvPr/>
          </p:nvSpPr>
          <p:spPr>
            <a:xfrm>
              <a:off x="6360526" y="5722125"/>
              <a:ext cx="243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a user-friendly graphical user interface (GUI).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FDB605-B638-495C-8B92-B52DE3BF2D62}"/>
                </a:ext>
              </a:extLst>
            </p:cNvPr>
            <p:cNvSpPr txBox="1"/>
            <p:nvPr/>
          </p:nvSpPr>
          <p:spPr>
            <a:xfrm>
              <a:off x="7694704" y="1804724"/>
              <a:ext cx="2437898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Integrate a sound reproducer that translates music sheets into audible melodies.</a:t>
              </a:r>
            </a:p>
          </p:txBody>
        </p:sp>
      </p:grp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7EA948D9-A3CF-EC3F-AB8A-5C15AB657FD2}"/>
              </a:ext>
            </a:extLst>
          </p:cNvPr>
          <p:cNvSpPr txBox="1">
            <a:spLocks/>
          </p:cNvSpPr>
          <p:nvPr/>
        </p:nvSpPr>
        <p:spPr>
          <a:xfrm>
            <a:off x="-4931364" y="144762"/>
            <a:ext cx="8163121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GB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Objectives</a:t>
            </a:r>
            <a:endParaRPr lang="en-GB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103C1D-48C9-A7BA-99A4-A7AEF0990872}"/>
              </a:ext>
            </a:extLst>
          </p:cNvPr>
          <p:cNvSpPr/>
          <p:nvPr/>
        </p:nvSpPr>
        <p:spPr>
          <a:xfrm rot="5400000">
            <a:off x="6061187" y="-4887640"/>
            <a:ext cx="69627" cy="121920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m 4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136DC027-713F-7CD1-9404-C33454D83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92" y="-13499"/>
            <a:ext cx="1337673" cy="1330895"/>
          </a:xfrm>
          <a:prstGeom prst="rect">
            <a:avLst/>
          </a:prstGeom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AE4FFE2A-6255-D926-19CA-B72998426A65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319571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0D69D94D-08F6-23CE-F858-757C4D1E2C23}"/>
              </a:ext>
            </a:extLst>
          </p:cNvPr>
          <p:cNvGrpSpPr/>
          <p:nvPr/>
        </p:nvGrpSpPr>
        <p:grpSpPr>
          <a:xfrm>
            <a:off x="2198350" y="1715151"/>
            <a:ext cx="7795300" cy="4379067"/>
            <a:chOff x="2174858" y="1881406"/>
            <a:chExt cx="7795300" cy="4379067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30E5AA89-A524-4E31-8E9B-93953EB33B41}"/>
                </a:ext>
              </a:extLst>
            </p:cNvPr>
            <p:cNvSpPr/>
            <p:nvPr/>
          </p:nvSpPr>
          <p:spPr>
            <a:xfrm>
              <a:off x="2729568" y="2894534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D4BBD16-9373-4CBD-ABEA-E1CA422911C3}"/>
                </a:ext>
              </a:extLst>
            </p:cNvPr>
            <p:cNvSpPr/>
            <p:nvPr/>
          </p:nvSpPr>
          <p:spPr>
            <a:xfrm>
              <a:off x="4055033" y="4073859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rgbClr val="FF0000"/>
            </a:solidFill>
            <a:ln w="515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1136D703-18F0-4A55-818F-A1E36AB26BB1}"/>
                </a:ext>
              </a:extLst>
            </p:cNvPr>
            <p:cNvSpPr/>
            <p:nvPr/>
          </p:nvSpPr>
          <p:spPr>
            <a:xfrm>
              <a:off x="8050187" y="2853924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D6A6CC1E-00D4-4465-9BDB-56A9A989E7CA}"/>
                </a:ext>
              </a:extLst>
            </p:cNvPr>
            <p:cNvSpPr/>
            <p:nvPr/>
          </p:nvSpPr>
          <p:spPr>
            <a:xfrm>
              <a:off x="6710242" y="4073859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8">
              <a:extLst>
                <a:ext uri="{FF2B5EF4-FFF2-40B4-BE49-F238E27FC236}">
                  <a16:creationId xmlns:a16="http://schemas.microsoft.com/office/drawing/2014/main" id="{8B5EFE26-CA4C-471A-9F10-33D5A0932CBE}"/>
                </a:ext>
              </a:extLst>
            </p:cNvPr>
            <p:cNvSpPr/>
            <p:nvPr/>
          </p:nvSpPr>
          <p:spPr>
            <a:xfrm>
              <a:off x="5382638" y="2870295"/>
              <a:ext cx="1413578" cy="1405721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lock Arc 41">
              <a:extLst>
                <a:ext uri="{FF2B5EF4-FFF2-40B4-BE49-F238E27FC236}">
                  <a16:creationId xmlns:a16="http://schemas.microsoft.com/office/drawing/2014/main" id="{37C1DD7E-C661-4AD2-84B8-5F027D987548}"/>
                </a:ext>
              </a:extLst>
            </p:cNvPr>
            <p:cNvSpPr/>
            <p:nvPr/>
          </p:nvSpPr>
          <p:spPr>
            <a:xfrm>
              <a:off x="2527416" y="2684019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Block Arc 52">
              <a:extLst>
                <a:ext uri="{FF2B5EF4-FFF2-40B4-BE49-F238E27FC236}">
                  <a16:creationId xmlns:a16="http://schemas.microsoft.com/office/drawing/2014/main" id="{87AC19A8-B234-422D-8D75-3C6C6422069B}"/>
                </a:ext>
              </a:extLst>
            </p:cNvPr>
            <p:cNvSpPr/>
            <p:nvPr/>
          </p:nvSpPr>
          <p:spPr>
            <a:xfrm rot="10800000">
              <a:off x="3848447" y="3847488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53">
              <a:extLst>
                <a:ext uri="{FF2B5EF4-FFF2-40B4-BE49-F238E27FC236}">
                  <a16:creationId xmlns:a16="http://schemas.microsoft.com/office/drawing/2014/main" id="{12FD5987-0B61-465B-8EE1-EA9B61082EAA}"/>
                </a:ext>
              </a:extLst>
            </p:cNvPr>
            <p:cNvSpPr/>
            <p:nvPr/>
          </p:nvSpPr>
          <p:spPr>
            <a:xfrm>
              <a:off x="5182625" y="2691948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Block Arc 54">
              <a:extLst>
                <a:ext uri="{FF2B5EF4-FFF2-40B4-BE49-F238E27FC236}">
                  <a16:creationId xmlns:a16="http://schemas.microsoft.com/office/drawing/2014/main" id="{8C51FE76-7CE1-4E0B-99CE-55D0F267DB6E}"/>
                </a:ext>
              </a:extLst>
            </p:cNvPr>
            <p:cNvSpPr/>
            <p:nvPr/>
          </p:nvSpPr>
          <p:spPr>
            <a:xfrm rot="10800000">
              <a:off x="6503656" y="3855416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Block Arc 55">
              <a:extLst>
                <a:ext uri="{FF2B5EF4-FFF2-40B4-BE49-F238E27FC236}">
                  <a16:creationId xmlns:a16="http://schemas.microsoft.com/office/drawing/2014/main" id="{49E57151-9100-48B5-B5AC-65E420C7FC7A}"/>
                </a:ext>
              </a:extLst>
            </p:cNvPr>
            <p:cNvSpPr/>
            <p:nvPr/>
          </p:nvSpPr>
          <p:spPr>
            <a:xfrm>
              <a:off x="7837834" y="2699876"/>
              <a:ext cx="1826751" cy="1826750"/>
            </a:xfrm>
            <a:prstGeom prst="blockArc">
              <a:avLst>
                <a:gd name="adj1" fmla="val 8325103"/>
                <a:gd name="adj2" fmla="val 2496122"/>
                <a:gd name="adj3" fmla="val 33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0A534A-49B9-45B2-90A9-A3307A4A3C6D}"/>
                </a:ext>
              </a:extLst>
            </p:cNvPr>
            <p:cNvSpPr txBox="1"/>
            <p:nvPr/>
          </p:nvSpPr>
          <p:spPr>
            <a:xfrm>
              <a:off x="2174858" y="1991889"/>
              <a:ext cx="243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 a real-time module for pitch recognition.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A5FDE9-2608-41A4-92A6-88BA5EAB29DC}"/>
                </a:ext>
              </a:extLst>
            </p:cNvPr>
            <p:cNvSpPr txBox="1"/>
            <p:nvPr/>
          </p:nvSpPr>
          <p:spPr>
            <a:xfrm>
              <a:off x="3637647" y="5798808"/>
              <a:ext cx="243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real-time </a:t>
              </a:r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rhythm recognition system.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44DF98-40BC-460F-AE4B-D90DC668EFF2}"/>
                </a:ext>
              </a:extLst>
            </p:cNvPr>
            <p:cNvSpPr txBox="1"/>
            <p:nvPr/>
          </p:nvSpPr>
          <p:spPr>
            <a:xfrm>
              <a:off x="4877051" y="1968555"/>
              <a:ext cx="243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Create a real-time platform for plotting music sheets.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B9CCB-123B-46D2-AC82-DAEDBC2993A4}"/>
                </a:ext>
              </a:extLst>
            </p:cNvPr>
            <p:cNvSpPr txBox="1"/>
            <p:nvPr/>
          </p:nvSpPr>
          <p:spPr>
            <a:xfrm>
              <a:off x="6198082" y="5798807"/>
              <a:ext cx="243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a user-friendly graphical user interface (GUI).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FDB605-B638-495C-8B92-B52DE3BF2D62}"/>
                </a:ext>
              </a:extLst>
            </p:cNvPr>
            <p:cNvSpPr txBox="1"/>
            <p:nvPr/>
          </p:nvSpPr>
          <p:spPr>
            <a:xfrm>
              <a:off x="7532260" y="1881406"/>
              <a:ext cx="2437898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Integrate a sound reproducer that translates music sheets into audible melodies.</a:t>
              </a:r>
            </a:p>
          </p:txBody>
        </p:sp>
      </p:grp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7EA948D9-A3CF-EC3F-AB8A-5C15AB657FD2}"/>
              </a:ext>
            </a:extLst>
          </p:cNvPr>
          <p:cNvSpPr txBox="1">
            <a:spLocks/>
          </p:cNvSpPr>
          <p:nvPr/>
        </p:nvSpPr>
        <p:spPr>
          <a:xfrm>
            <a:off x="-4931364" y="144762"/>
            <a:ext cx="8163121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GB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Objectives</a:t>
            </a:r>
            <a:endParaRPr lang="en-GB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103C1D-48C9-A7BA-99A4-A7AEF0990872}"/>
              </a:ext>
            </a:extLst>
          </p:cNvPr>
          <p:cNvSpPr/>
          <p:nvPr/>
        </p:nvSpPr>
        <p:spPr>
          <a:xfrm rot="5400000">
            <a:off x="6061187" y="-4887640"/>
            <a:ext cx="69627" cy="121920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m 4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136DC027-713F-7CD1-9404-C33454D83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92" y="-13499"/>
            <a:ext cx="1337673" cy="1330895"/>
          </a:xfrm>
          <a:prstGeom prst="rect">
            <a:avLst/>
          </a:prstGeom>
        </p:spPr>
      </p:pic>
      <p:sp>
        <p:nvSpPr>
          <p:cNvPr id="3" name="TextBox 21">
            <a:extLst>
              <a:ext uri="{FF2B5EF4-FFF2-40B4-BE49-F238E27FC236}">
                <a16:creationId xmlns:a16="http://schemas.microsoft.com/office/drawing/2014/main" id="{F12C1C28-AA13-CB9E-FBE2-0DF9840E2BF8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6863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FEAAD-6E9F-40BA-A59C-0765A487DBF7}"/>
              </a:ext>
            </a:extLst>
          </p:cNvPr>
          <p:cNvSpPr txBox="1"/>
          <p:nvPr/>
        </p:nvSpPr>
        <p:spPr>
          <a:xfrm>
            <a:off x="762001" y="2690336"/>
            <a:ext cx="5786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	Pitch recognition</a:t>
            </a:r>
          </a:p>
          <a:p>
            <a:endParaRPr lang="en-GB" altLang="ko-KR" sz="1000" dirty="0">
              <a:solidFill>
                <a:schemeClr val="bg1"/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	Rhythm recognition</a:t>
            </a:r>
          </a:p>
          <a:p>
            <a:endParaRPr lang="en-GB" altLang="ko-KR" sz="1000" dirty="0">
              <a:solidFill>
                <a:schemeClr val="bg1"/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	Market Analysis</a:t>
            </a:r>
          </a:p>
          <a:p>
            <a:pPr marL="171459" indent="-171459">
              <a:buFont typeface="Wingdings" pitchFamily="2" charset="2"/>
              <a:buChar char="v"/>
            </a:pPr>
            <a:endParaRPr lang="en-GB" altLang="ko-KR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87F01D8E-8A97-4C3E-BA32-AFE8873C7EFF}"/>
              </a:ext>
            </a:extLst>
          </p:cNvPr>
          <p:cNvSpPr/>
          <p:nvPr/>
        </p:nvSpPr>
        <p:spPr>
          <a:xfrm>
            <a:off x="849453" y="856696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GB" altLang="ko-KR" sz="4000" b="1" dirty="0">
                <a:solidFill>
                  <a:schemeClr val="accent2"/>
                </a:solidFill>
                <a:latin typeface="+mj-lt"/>
              </a:rPr>
              <a:t>State Of </a:t>
            </a:r>
            <a:r>
              <a:rPr lang="en-GB" altLang="ko-KR" sz="4000" b="1" dirty="0">
                <a:solidFill>
                  <a:srgbClr val="1C82FF"/>
                </a:solidFill>
                <a:latin typeface="+mj-lt"/>
              </a:rPr>
              <a:t>The Art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156D17C-22FF-A67C-FF94-3E8265CE9D3A}"/>
              </a:ext>
            </a:extLst>
          </p:cNvPr>
          <p:cNvSpPr/>
          <p:nvPr/>
        </p:nvSpPr>
        <p:spPr>
          <a:xfrm>
            <a:off x="6945745" y="388535"/>
            <a:ext cx="4484254" cy="5710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700">
                <a:solidFill>
                  <a:schemeClr val="bg2">
                    <a:lumMod val="25000"/>
                  </a:schemeClr>
                </a:solidFill>
              </a:rPr>
              <a:t>2</a:t>
            </a:r>
            <a:endParaRPr lang="en-GB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62" descr="A black background with a black square">
            <a:extLst>
              <a:ext uri="{FF2B5EF4-FFF2-40B4-BE49-F238E27FC236}">
                <a16:creationId xmlns:a16="http://schemas.microsoft.com/office/drawing/2014/main" id="{6F4424EF-357B-25CA-446A-A09F3A0F8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7" y="1"/>
            <a:ext cx="886520" cy="307568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3E6C65EE-56C7-5E95-00AA-D34E22E8CD31}"/>
              </a:ext>
            </a:extLst>
          </p:cNvPr>
          <p:cNvGrpSpPr/>
          <p:nvPr/>
        </p:nvGrpSpPr>
        <p:grpSpPr>
          <a:xfrm>
            <a:off x="194440" y="6320726"/>
            <a:ext cx="11235559" cy="411497"/>
            <a:chOff x="194440" y="6320726"/>
            <a:chExt cx="11235559" cy="411497"/>
          </a:xfrm>
        </p:grpSpPr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3C82A25C-3F04-907A-7B94-9C5D1B646B24}"/>
                </a:ext>
              </a:extLst>
            </p:cNvPr>
            <p:cNvSpPr txBox="1"/>
            <p:nvPr/>
          </p:nvSpPr>
          <p:spPr>
            <a:xfrm>
              <a:off x="194440" y="6393669"/>
              <a:ext cx="1123555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accent3"/>
                  </a:solidFill>
                  <a:latin typeface="+mj-lt"/>
                  <a:cs typeface="Arial"/>
                </a:rPr>
                <a:t>Computational Audio – 2     of Master in Electrical and Computer Engineering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B901CE3-552B-76B4-BA5B-BDB3E5B9431A}"/>
                </a:ext>
              </a:extLst>
            </p:cNvPr>
            <p:cNvSpPr txBox="1"/>
            <p:nvPr/>
          </p:nvSpPr>
          <p:spPr>
            <a:xfrm>
              <a:off x="2377440" y="6320726"/>
              <a:ext cx="434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3"/>
                  </a:solidFill>
                  <a:cs typeface="Arial"/>
                </a:rPr>
                <a:t> </a:t>
              </a:r>
              <a:r>
                <a:rPr lang="pt-PT" sz="1050" dirty="0" err="1">
                  <a:solidFill>
                    <a:schemeClr val="accent3"/>
                  </a:solidFill>
                  <a:cs typeface="Arial"/>
                </a:rPr>
                <a:t>nd</a:t>
              </a:r>
              <a:r>
                <a:rPr lang="pt-PT" sz="1200" b="1" dirty="0">
                  <a:solidFill>
                    <a:schemeClr val="accent3"/>
                  </a:solidFill>
                  <a:cs typeface="Arial"/>
                </a:rPr>
                <a:t>.</a:t>
              </a:r>
              <a:endParaRPr lang="pt-PT" dirty="0"/>
            </a:p>
          </p:txBody>
        </p:sp>
      </p:grpSp>
      <p:sp>
        <p:nvSpPr>
          <p:cNvPr id="11" name="TextBox 21">
            <a:extLst>
              <a:ext uri="{FF2B5EF4-FFF2-40B4-BE49-F238E27FC236}">
                <a16:creationId xmlns:a16="http://schemas.microsoft.com/office/drawing/2014/main" id="{7DE1FBBD-54C1-33AF-8F2B-1697D5C9DBCA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00642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63">
            <a:extLst>
              <a:ext uri="{FF2B5EF4-FFF2-40B4-BE49-F238E27FC236}">
                <a16:creationId xmlns:a16="http://schemas.microsoft.com/office/drawing/2014/main" id="{931EB640-9803-4FC0-806B-A3408B0932C9}"/>
              </a:ext>
            </a:extLst>
          </p:cNvPr>
          <p:cNvGrpSpPr/>
          <p:nvPr/>
        </p:nvGrpSpPr>
        <p:grpSpPr>
          <a:xfrm>
            <a:off x="5684371" y="4010564"/>
            <a:ext cx="1815812" cy="1292662"/>
            <a:chOff x="3017859" y="4283314"/>
            <a:chExt cx="1890849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2C7ED5-BDDC-4C47-83D0-316575CBFA7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Find the highest peek in the autocorrelation.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 index of the peek is the f0.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1CCA50-7F95-4744-A015-F2E4AFD1E85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Auto-Correlation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66">
            <a:extLst>
              <a:ext uri="{FF2B5EF4-FFF2-40B4-BE49-F238E27FC236}">
                <a16:creationId xmlns:a16="http://schemas.microsoft.com/office/drawing/2014/main" id="{A4382959-A4A0-4C00-841A-E8DDF6569294}"/>
              </a:ext>
            </a:extLst>
          </p:cNvPr>
          <p:cNvGrpSpPr/>
          <p:nvPr/>
        </p:nvGrpSpPr>
        <p:grpSpPr>
          <a:xfrm>
            <a:off x="7760240" y="4891804"/>
            <a:ext cx="1845367" cy="1477328"/>
            <a:chOff x="3017861" y="4283314"/>
            <a:chExt cx="1921626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11113F-2754-4D44-9BAB-5D1A59F4155D}"/>
                </a:ext>
              </a:extLst>
            </p:cNvPr>
            <p:cNvSpPr txBox="1"/>
            <p:nvPr/>
          </p:nvSpPr>
          <p:spPr>
            <a:xfrm>
              <a:off x="3021853" y="4560313"/>
              <a:ext cx="19176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Neural networks to learn complex patterns in signals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High accuracy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9A4688-858F-4E23-B94A-87CDD032700E}"/>
                </a:ext>
              </a:extLst>
            </p:cNvPr>
            <p:cNvSpPr txBox="1"/>
            <p:nvPr/>
          </p:nvSpPr>
          <p:spPr>
            <a:xfrm>
              <a:off x="3017861" y="4283314"/>
              <a:ext cx="19013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Deep-Learning</a:t>
              </a:r>
            </a:p>
          </p:txBody>
        </p:sp>
      </p:grpSp>
      <p:grpSp>
        <p:nvGrpSpPr>
          <p:cNvPr id="15" name="Group 69">
            <a:extLst>
              <a:ext uri="{FF2B5EF4-FFF2-40B4-BE49-F238E27FC236}">
                <a16:creationId xmlns:a16="http://schemas.microsoft.com/office/drawing/2014/main" id="{8FC73F61-D295-4426-9A80-426AA99DE877}"/>
              </a:ext>
            </a:extLst>
          </p:cNvPr>
          <p:cNvGrpSpPr/>
          <p:nvPr/>
        </p:nvGrpSpPr>
        <p:grpSpPr>
          <a:xfrm>
            <a:off x="9865664" y="4010564"/>
            <a:ext cx="1815812" cy="2031325"/>
            <a:chOff x="3017859" y="4283314"/>
            <a:chExt cx="1890849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2F8ECD-9150-411D-86A7-661D982EBB44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Analysis of the audio signal into the cepstral domain.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Separation of vocal tract and excitation source characteristics.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Mitigate the influence of factors like noise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3CF0D-C009-4CA2-903E-D4B592DDA488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Cepstral Analysis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25DC44-D27D-4C01-856D-D1975F8FF24A}"/>
              </a:ext>
            </a:extLst>
          </p:cNvPr>
          <p:cNvGrpSpPr/>
          <p:nvPr/>
        </p:nvGrpSpPr>
        <p:grpSpPr>
          <a:xfrm>
            <a:off x="5778400" y="1996243"/>
            <a:ext cx="5793429" cy="2531971"/>
            <a:chOff x="3194998" y="1838057"/>
            <a:chExt cx="5793429" cy="2531971"/>
          </a:xfrm>
        </p:grpSpPr>
        <p:sp>
          <p:nvSpPr>
            <p:cNvPr id="22" name="Oval 76">
              <a:extLst>
                <a:ext uri="{FF2B5EF4-FFF2-40B4-BE49-F238E27FC236}">
                  <a16:creationId xmlns:a16="http://schemas.microsoft.com/office/drawing/2014/main" id="{DA383D49-CBCF-4830-AEB4-08193473AF01}"/>
                </a:ext>
              </a:extLst>
            </p:cNvPr>
            <p:cNvSpPr/>
            <p:nvPr/>
          </p:nvSpPr>
          <p:spPr>
            <a:xfrm>
              <a:off x="3194998" y="1838058"/>
              <a:ext cx="1633083" cy="163308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79">
              <a:extLst>
                <a:ext uri="{FF2B5EF4-FFF2-40B4-BE49-F238E27FC236}">
                  <a16:creationId xmlns:a16="http://schemas.microsoft.com/office/drawing/2014/main" id="{027D8A41-F3D6-4403-A0B9-C650057FB6A2}"/>
                </a:ext>
              </a:extLst>
            </p:cNvPr>
            <p:cNvSpPr/>
            <p:nvPr/>
          </p:nvSpPr>
          <p:spPr>
            <a:xfrm>
              <a:off x="5275170" y="2736944"/>
              <a:ext cx="1633084" cy="16330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85">
              <a:extLst>
                <a:ext uri="{FF2B5EF4-FFF2-40B4-BE49-F238E27FC236}">
                  <a16:creationId xmlns:a16="http://schemas.microsoft.com/office/drawing/2014/main" id="{2246FFD9-26E8-4311-AD18-EB10B776674F}"/>
                </a:ext>
              </a:extLst>
            </p:cNvPr>
            <p:cNvSpPr/>
            <p:nvPr/>
          </p:nvSpPr>
          <p:spPr>
            <a:xfrm>
              <a:off x="7355343" y="1838057"/>
              <a:ext cx="1633084" cy="16330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450FF9B-764D-4A13-9A10-1024FDF2718D}"/>
              </a:ext>
            </a:extLst>
          </p:cNvPr>
          <p:cNvSpPr txBox="1"/>
          <p:nvPr/>
        </p:nvSpPr>
        <p:spPr>
          <a:xfrm>
            <a:off x="6091944" y="2540044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B6724B-1AE9-40A5-9CA5-F7C5191D8725}"/>
              </a:ext>
            </a:extLst>
          </p:cNvPr>
          <p:cNvSpPr txBox="1"/>
          <p:nvPr/>
        </p:nvSpPr>
        <p:spPr>
          <a:xfrm>
            <a:off x="8175202" y="3456514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C604BB-C6E3-47BE-96A4-2D100EE0F9F3}"/>
              </a:ext>
            </a:extLst>
          </p:cNvPr>
          <p:cNvSpPr txBox="1"/>
          <p:nvPr/>
        </p:nvSpPr>
        <p:spPr>
          <a:xfrm>
            <a:off x="10258460" y="2540044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4A51243A-E617-9C4F-9674-208A39E28EBE}"/>
              </a:ext>
            </a:extLst>
          </p:cNvPr>
          <p:cNvSpPr txBox="1">
            <a:spLocks/>
          </p:cNvSpPr>
          <p:nvPr/>
        </p:nvSpPr>
        <p:spPr>
          <a:xfrm>
            <a:off x="225328" y="47809"/>
            <a:ext cx="8163121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Pitch recognition</a:t>
            </a:r>
          </a:p>
        </p:txBody>
      </p:sp>
      <p:sp>
        <p:nvSpPr>
          <p:cNvPr id="52" name="Rectangle 12">
            <a:extLst>
              <a:ext uri="{FF2B5EF4-FFF2-40B4-BE49-F238E27FC236}">
                <a16:creationId xmlns:a16="http://schemas.microsoft.com/office/drawing/2014/main" id="{FEC4BB65-CA4C-6A3A-50EA-975DB4041D3A}"/>
              </a:ext>
            </a:extLst>
          </p:cNvPr>
          <p:cNvSpPr/>
          <p:nvPr/>
        </p:nvSpPr>
        <p:spPr>
          <a:xfrm rot="5400000">
            <a:off x="2438066" y="-1298942"/>
            <a:ext cx="120915" cy="50092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12">
            <a:extLst>
              <a:ext uri="{FF2B5EF4-FFF2-40B4-BE49-F238E27FC236}">
                <a16:creationId xmlns:a16="http://schemas.microsoft.com/office/drawing/2014/main" id="{943DB730-8031-A1B2-86F0-7A173B6AD371}"/>
              </a:ext>
            </a:extLst>
          </p:cNvPr>
          <p:cNvSpPr/>
          <p:nvPr/>
        </p:nvSpPr>
        <p:spPr>
          <a:xfrm>
            <a:off x="5003142" y="0"/>
            <a:ext cx="141798" cy="12661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0B7410CD-D5C8-61C8-6B8B-84D21296C1AF}"/>
              </a:ext>
            </a:extLst>
          </p:cNvPr>
          <p:cNvSpPr txBox="1"/>
          <p:nvPr/>
        </p:nvSpPr>
        <p:spPr>
          <a:xfrm>
            <a:off x="237150" y="1700846"/>
            <a:ext cx="474499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Pitch recognition is the process of analyzing and identifying the specific musical within an audio signal using the frequencies present in the signal.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07020F-8CCB-479C-7CF6-16210B385019}"/>
              </a:ext>
            </a:extLst>
          </p:cNvPr>
          <p:cNvSpPr/>
          <p:nvPr/>
        </p:nvSpPr>
        <p:spPr>
          <a:xfrm>
            <a:off x="836901" y="3124819"/>
            <a:ext cx="3240000" cy="324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58" name="Imagem 57" descr="Uma imagem com Gráficos, design gráfico, captura de ecrã, Tipo de letra&#10;&#10;Descrição gerada automaticamente">
            <a:extLst>
              <a:ext uri="{FF2B5EF4-FFF2-40B4-BE49-F238E27FC236}">
                <a16:creationId xmlns:a16="http://schemas.microsoft.com/office/drawing/2014/main" id="{A21B2B12-9598-DF31-8A1F-752F6D5F2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058" y="-15541"/>
            <a:ext cx="1166672" cy="1160760"/>
          </a:xfrm>
          <a:prstGeom prst="rect">
            <a:avLst/>
          </a:prstGeom>
        </p:spPr>
      </p:pic>
      <p:sp>
        <p:nvSpPr>
          <p:cNvPr id="59" name="TextBox 21">
            <a:extLst>
              <a:ext uri="{FF2B5EF4-FFF2-40B4-BE49-F238E27FC236}">
                <a16:creationId xmlns:a16="http://schemas.microsoft.com/office/drawing/2014/main" id="{416ACEA7-D3AE-B402-9C39-7A9C3ADBAB78}"/>
              </a:ext>
            </a:extLst>
          </p:cNvPr>
          <p:cNvSpPr txBox="1"/>
          <p:nvPr/>
        </p:nvSpPr>
        <p:spPr>
          <a:xfrm>
            <a:off x="11696684" y="6485357"/>
            <a:ext cx="4953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1235</Words>
  <Application>Microsoft Office PowerPoint</Application>
  <PresentationFormat>Widescreen</PresentationFormat>
  <Paragraphs>322</Paragraphs>
  <Slides>26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Soares Andre</cp:lastModifiedBy>
  <cp:revision>2</cp:revision>
  <dcterms:created xsi:type="dcterms:W3CDTF">2020-01-20T05:08:25Z</dcterms:created>
  <dcterms:modified xsi:type="dcterms:W3CDTF">2024-01-19T20:50:48Z</dcterms:modified>
</cp:coreProperties>
</file>